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3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Lst>
  <p:sldSz cx="9144000" cy="5143500" type="screen16x9"/>
  <p:notesSz cx="6858000" cy="9144000"/>
  <p:embeddedFontLst>
    <p:embeddedFont>
      <p:font typeface="Calibri" panose="020F0502020204030204" pitchFamily="34" charset="0"/>
      <p:regular r:id="rId40"/>
      <p:bold r:id="rId41"/>
      <p:italic r:id="rId42"/>
      <p:boldItalic r:id="rId43"/>
    </p:embeddedFont>
    <p:embeddedFont>
      <p:font typeface="Lato" panose="020F0502020204030203" pitchFamily="34" charset="77"/>
      <p:regular r:id="rId44"/>
      <p:bold r:id="rId45"/>
      <p:italic r:id="rId46"/>
      <p:boldItalic r:id="rId47"/>
    </p:embeddedFont>
    <p:embeddedFont>
      <p:font typeface="Open Sans" panose="020B0606030504020204" pitchFamily="34" charset="0"/>
      <p:regular r:id="rId48"/>
      <p:bold r:id="rId49"/>
      <p:italic r:id="rId50"/>
      <p:boldItalic r:id="rId51"/>
    </p:embeddedFont>
    <p:embeddedFont>
      <p:font typeface="Open Sans Light" panose="020B0306030504020204" pitchFamily="34" charset="0"/>
      <p:regular r:id="rId52"/>
      <p:bold r:id="rId53"/>
      <p:italic r:id="rId54"/>
      <p:boldItalic r:id="rId55"/>
    </p:embeddedFont>
    <p:embeddedFont>
      <p:font typeface="Proxima Nova Semibold" panose="02000506030000020004" pitchFamily="2" charset="0"/>
      <p:regular r:id="rId56"/>
      <p:bold r:id="rId57"/>
      <p:italic r:id="rId58"/>
      <p:boldItalic r:id="rId59"/>
    </p:embeddedFont>
    <p:embeddedFont>
      <p:font typeface="Raleway" pitchFamily="2" charset="77"/>
      <p:regular r:id="rId60"/>
      <p:bold r:id="rId61"/>
      <p:italic r:id="rId62"/>
      <p:boldItalic r:id="rId63"/>
    </p:embeddedFont>
    <p:embeddedFont>
      <p:font typeface="Roboto" pitchFamily="2" charset="0"/>
      <p:regular r:id="rId64"/>
      <p:bold r:id="rId65"/>
      <p:italic r:id="rId66"/>
      <p:boldItalic r:id="rId67"/>
    </p:embeddedFont>
    <p:embeddedFont>
      <p:font typeface="Roboto Slab" pitchFamily="2" charset="0"/>
      <p:regular r:id="rId68"/>
      <p:bold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0" roundtripDataSignature="AMtx7mjVXFx+stFhg1dIEGA++CvNw8Auz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A515E37-4103-4E57-8B42-F075DBB3BBEC}">
  <a:tblStyle styleId="{2A515E37-4103-4E57-8B42-F075DBB3BBE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4828"/>
  </p:normalViewPr>
  <p:slideViewPr>
    <p:cSldViewPr snapToGrid="0">
      <p:cViewPr varScale="1">
        <p:scale>
          <a:sx n="139" d="100"/>
          <a:sy n="139" d="100"/>
        </p:scale>
        <p:origin x="176" y="7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font" Target="fonts/font3.fntdata"/><Relationship Id="rId47" Type="http://schemas.openxmlformats.org/officeDocument/2006/relationships/font" Target="fonts/font8.fntdata"/><Relationship Id="rId63" Type="http://schemas.openxmlformats.org/officeDocument/2006/relationships/font" Target="fonts/font24.fntdata"/><Relationship Id="rId68" Type="http://schemas.openxmlformats.org/officeDocument/2006/relationships/font" Target="fonts/font29.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font" Target="fonts/font19.fntdata"/><Relationship Id="rId66" Type="http://schemas.openxmlformats.org/officeDocument/2006/relationships/font" Target="fonts/font27.fntdata"/><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font" Target="fonts/font22.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64" Type="http://schemas.openxmlformats.org/officeDocument/2006/relationships/font" Target="fonts/font25.fntdata"/><Relationship Id="rId69" Type="http://schemas.openxmlformats.org/officeDocument/2006/relationships/font" Target="fonts/font30.fntdata"/><Relationship Id="rId8" Type="http://schemas.openxmlformats.org/officeDocument/2006/relationships/slide" Target="slides/slide6.xml"/><Relationship Id="rId51" Type="http://schemas.openxmlformats.org/officeDocument/2006/relationships/font" Target="fonts/font12.fntdata"/><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7.fntdata"/><Relationship Id="rId59" Type="http://schemas.openxmlformats.org/officeDocument/2006/relationships/font" Target="fonts/font20.fntdata"/><Relationship Id="rId67" Type="http://schemas.openxmlformats.org/officeDocument/2006/relationships/font" Target="fonts/font28.fntdata"/><Relationship Id="rId20" Type="http://schemas.openxmlformats.org/officeDocument/2006/relationships/slide" Target="slides/slide18.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font" Target="fonts/font23.fntdata"/><Relationship Id="rId7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0.fntdata"/><Relationship Id="rId57" Type="http://schemas.openxmlformats.org/officeDocument/2006/relationships/font" Target="fonts/font18.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font" Target="fonts/font21.fntdata"/><Relationship Id="rId65" Type="http://schemas.openxmlformats.org/officeDocument/2006/relationships/font" Target="fonts/font26.fntdata"/><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notesMaster" Target="notesMasters/notesMaster1.xml"/><Relationship Id="rId34" Type="http://schemas.openxmlformats.org/officeDocument/2006/relationships/slide" Target="slides/slide32.xml"/><Relationship Id="rId50" Type="http://schemas.openxmlformats.org/officeDocument/2006/relationships/font" Target="fonts/font11.fntdata"/><Relationship Id="rId55" Type="http://schemas.openxmlformats.org/officeDocument/2006/relationships/font" Target="fonts/font16.fntdata"/><Relationship Id="rId7" Type="http://schemas.openxmlformats.org/officeDocument/2006/relationships/slide" Target="slides/slide5.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11cabce6cf8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 name="Google Shape;164;g11cabce6cf8_0_1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11cabce6cf8_0_5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2" name="Google Shape;252;g11cabce6cf8_0_5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Michael</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1301ef5e45e_1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g1301ef5e45e_1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dirty="0"/>
              <a:t>Co-chairs</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1301ef5e45e_3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9" name="Google Shape;269;g1301ef5e45e_3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dirty="0"/>
              <a:t>Ed</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1301ef5e45e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9" name="Google Shape;279;g1301ef5e45e_1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Michael</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11cabce6cf8_0_6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g11cabce6cf8_0_6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Michael</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12ec9415aa6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8" name="Google Shape;298;g12ec9415aa6_3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Michael</a:t>
            </a: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11cabce6cf8_0_6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g11cabce6cf8_0_6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Michael</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1308bd543aa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7" name="Google Shape;317;g1308bd543aa_1_1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dirty="0"/>
              <a:t>2.5 min</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1308bd543aa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5" name="Google Shape;325;g1308bd543aa_1_1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a:t>5 min</a:t>
            </a: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1308bd543aa_1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2" name="Google Shape;332;g1308bd543aa_1_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1cabce6cf8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g11cabce6cf8_0_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 Vic</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1308bd543aa_1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9" name="Google Shape;339;g1308bd543aa_1_1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1308bd543aa_1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7" name="Google Shape;347;g1308bd543aa_1_1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1308bd543aa_1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4" name="Google Shape;354;g1308bd543aa_1_1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1308bd543aa_1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8" name="Google Shape;368;g1308bd543aa_1_1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1308bd543aa_1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7" name="Google Shape;377;g1308bd543aa_1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1308bd543aa_1_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5" name="Google Shape;385;g1308bd543aa_1_1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1308bd543aa_1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4" name="Google Shape;394;g1308bd543aa_1_1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https://</a:t>
            </a:r>
            <a:r>
              <a:rPr lang="en-US" dirty="0" err="1"/>
              <a:t>www.equityliteracy.org</a:t>
            </a:r>
            <a:r>
              <a:rPr lang="en-US" dirty="0"/>
              <a:t>/equity-principles</a:t>
            </a: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1308bd543aa_1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3" name="Google Shape;403;g1308bd543aa_1_1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https://</a:t>
            </a:r>
            <a:r>
              <a:rPr lang="en-US" dirty="0" err="1">
                <a:solidFill>
                  <a:schemeClr val="dk1"/>
                </a:solidFill>
              </a:rPr>
              <a:t>drive.google.com</a:t>
            </a:r>
            <a:r>
              <a:rPr lang="en-US" dirty="0">
                <a:solidFill>
                  <a:schemeClr val="dk1"/>
                </a:solidFill>
              </a:rPr>
              <a:t>/file/d/1YruSKXCl4KhV4FCHGAXgDHtJE9SdoUSw/view</a:t>
            </a:r>
            <a:endParaRPr dirty="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1308bd543aa_1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0" name="Google Shape;410;g1308bd543aa_1_1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1308bd543aa_1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g1308bd543aa_1_2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2ec9415aa6_3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g12ec9415aa6_3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a:t>
            </a: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1308bd543aa_1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0" name="Google Shape;430;g1308bd543aa_1_2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1308bd543aa_1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8" name="Google Shape;438;g1308bd543aa_1_2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1308bd543aa_1_2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6" name="Google Shape;446;g1308bd543aa_1_2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t>https://</a:t>
            </a:r>
            <a:r>
              <a:rPr lang="en-US" dirty="0" err="1"/>
              <a:t>forms.gle</a:t>
            </a:r>
            <a:r>
              <a:rPr lang="en-US" dirty="0"/>
              <a:t>/bxksq7Y3F62MVmVC7</a:t>
            </a: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1308bd543aa_1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4" name="Google Shape;454;g1308bd543aa_1_2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100" b="0" i="0" u="none" strike="noStrike" cap="none" dirty="0">
                <a:solidFill>
                  <a:srgbClr val="000000"/>
                </a:solidFill>
                <a:effectLst/>
                <a:latin typeface="Arial"/>
                <a:ea typeface="Arial"/>
                <a:cs typeface="Arial"/>
                <a:sym typeface="Arial"/>
              </a:rPr>
              <a:t>“In all these decision making processes. there’s all these adults who know what’s  best for students but in reality students know what’s best for them. </a:t>
            </a:r>
            <a:r>
              <a:rPr lang="en-US" sz="1100" b="0" i="0" u="none" strike="noStrike" cap="none" dirty="0" err="1">
                <a:solidFill>
                  <a:srgbClr val="000000"/>
                </a:solidFill>
                <a:effectLst/>
                <a:latin typeface="Arial"/>
                <a:ea typeface="Arial"/>
                <a:cs typeface="Arial"/>
                <a:sym typeface="Arial"/>
              </a:rPr>
              <a:t>Thye</a:t>
            </a:r>
            <a:r>
              <a:rPr lang="en-US" sz="1100" b="0" i="0" u="none" strike="noStrike" cap="none" dirty="0">
                <a:solidFill>
                  <a:srgbClr val="000000"/>
                </a:solidFill>
                <a:effectLst/>
                <a:latin typeface="Arial"/>
                <a:ea typeface="Arial"/>
                <a:cs typeface="Arial"/>
                <a:sym typeface="Arial"/>
              </a:rPr>
              <a:t> are the ones experiencing what’s going on in their classes every day. And if adults are saying this is for student’s best interest, they wouldn't know that unless they actually talked to a student themselves.” - </a:t>
            </a:r>
            <a:r>
              <a:rPr lang="en-US" sz="1100" b="0" i="0" u="none" strike="noStrike" cap="none" dirty="0" err="1">
                <a:solidFill>
                  <a:srgbClr val="000000"/>
                </a:solidFill>
                <a:effectLst/>
                <a:latin typeface="Arial"/>
                <a:ea typeface="Arial"/>
                <a:cs typeface="Arial"/>
                <a:sym typeface="Arial"/>
              </a:rPr>
              <a:t>Zarqa</a:t>
            </a:r>
            <a:r>
              <a:rPr lang="en-US" sz="1100" b="0" i="0" u="none" strike="noStrike" cap="none" dirty="0">
                <a:solidFill>
                  <a:srgbClr val="000000"/>
                </a:solidFill>
                <a:effectLst/>
                <a:latin typeface="Arial"/>
                <a:ea typeface="Arial"/>
                <a:cs typeface="Arial"/>
                <a:sym typeface="Arial"/>
              </a:rPr>
              <a:t> Fatima, June 2022 </a:t>
            </a:r>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11cabce6cf8_0_7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g11cabce6cf8_0_7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a:t>
            </a:r>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11cabce6cf8_0_8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9" name="Google Shape;469;g11cabce6cf8_0_8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Co-Chairs</a:t>
            </a:r>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11cabce6cf8_0_8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0" name="Google Shape;480;g11cabce6cf8_0_8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Co-Chairs - Motion to adjourn</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11cabce6cf8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g11cabce6cf8_0_2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11cabce6cf8_0_2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11cabce6cf8_0_2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1cabce6cf8_0_3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11cabce6cf8_0_3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 introduces </a:t>
            </a:r>
            <a:r>
              <a:rPr lang="en" sz="1200">
                <a:solidFill>
                  <a:schemeClr val="dk1"/>
                </a:solidFill>
              </a:rPr>
              <a:t>Barbara Spears Corbett and Anastasia Teague as Co-Chairs …  </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11cabce6cf8_0_3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g11cabce6cf8_0_3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11cabce6cf8_0_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g11cabce6cf8_0_4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11cabce6cf8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g11cabce6cf8_0_4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Ed</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jp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g11cabce6cf8_0_77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 name="Google Shape;11;g11cabce6cf8_0_77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5"/>
        <p:cNvGrpSpPr/>
        <p:nvPr/>
      </p:nvGrpSpPr>
      <p:grpSpPr>
        <a:xfrm>
          <a:off x="0" y="0"/>
          <a:ext cx="0" cy="0"/>
          <a:chOff x="0" y="0"/>
          <a:chExt cx="0" cy="0"/>
        </a:xfrm>
      </p:grpSpPr>
      <p:sp>
        <p:nvSpPr>
          <p:cNvPr id="46" name="Google Shape;46;g11cabce6cf8_0_81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7" name="Google Shape;47;g11cabce6cf8_0_81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9"/>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55"/>
        <p:cNvGrpSpPr/>
        <p:nvPr/>
      </p:nvGrpSpPr>
      <p:grpSpPr>
        <a:xfrm>
          <a:off x="0" y="0"/>
          <a:ext cx="0" cy="0"/>
          <a:chOff x="0" y="0"/>
          <a:chExt cx="0" cy="0"/>
        </a:xfrm>
      </p:grpSpPr>
      <p:sp>
        <p:nvSpPr>
          <p:cNvPr id="56" name="Google Shape;56;g1308bd543aa_1_4"/>
          <p:cNvSpPr txBox="1">
            <a:spLocks noGrp="1"/>
          </p:cNvSpPr>
          <p:nvPr>
            <p:ph type="title"/>
          </p:nvPr>
        </p:nvSpPr>
        <p:spPr>
          <a:xfrm>
            <a:off x="777240" y="205979"/>
            <a:ext cx="7909500" cy="857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404040"/>
              </a:buClr>
              <a:buSzPts val="3600"/>
              <a:buFont typeface="Open Sans Light"/>
              <a:buNone/>
              <a:defRPr sz="3600">
                <a:solidFill>
                  <a:srgbClr val="40404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g1308bd543aa_1_4"/>
          <p:cNvSpPr txBox="1">
            <a:spLocks noGrp="1"/>
          </p:cNvSpPr>
          <p:nvPr>
            <p:ph type="body" idx="1"/>
          </p:nvPr>
        </p:nvSpPr>
        <p:spPr>
          <a:xfrm>
            <a:off x="777240" y="1184765"/>
            <a:ext cx="7909500" cy="3264000"/>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640"/>
              </a:spcBef>
              <a:spcAft>
                <a:spcPts val="0"/>
              </a:spcAft>
              <a:buClr>
                <a:srgbClr val="C0504D"/>
              </a:buClr>
              <a:buSzPts val="3200"/>
              <a:buChar char="•"/>
              <a:defRPr>
                <a:solidFill>
                  <a:srgbClr val="3F3F3F"/>
                </a:solidFill>
              </a:defRPr>
            </a:lvl1pPr>
            <a:lvl2pPr marL="914400" lvl="1" indent="-406400" algn="l">
              <a:lnSpc>
                <a:spcPct val="100000"/>
              </a:lnSpc>
              <a:spcBef>
                <a:spcPts val="560"/>
              </a:spcBef>
              <a:spcAft>
                <a:spcPts val="0"/>
              </a:spcAft>
              <a:buClr>
                <a:srgbClr val="3F3F3F"/>
              </a:buClr>
              <a:buSzPts val="2800"/>
              <a:buChar char="–"/>
              <a:defRPr>
                <a:solidFill>
                  <a:srgbClr val="3F3F3F"/>
                </a:solidFill>
              </a:defRPr>
            </a:lvl2pPr>
            <a:lvl3pPr marL="1371600" lvl="2" indent="-381000" algn="l">
              <a:lnSpc>
                <a:spcPct val="100000"/>
              </a:lnSpc>
              <a:spcBef>
                <a:spcPts val="480"/>
              </a:spcBef>
              <a:spcAft>
                <a:spcPts val="0"/>
              </a:spcAft>
              <a:buClr>
                <a:srgbClr val="C0504D"/>
              </a:buClr>
              <a:buSzPts val="2400"/>
              <a:buChar char="•"/>
              <a:defRPr>
                <a:solidFill>
                  <a:srgbClr val="3F3F3F"/>
                </a:solidFill>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pic>
        <p:nvPicPr>
          <p:cNvPr id="58" name="Google Shape;58;g1308bd543aa_1_4"/>
          <p:cNvPicPr preferRelativeResize="0"/>
          <p:nvPr/>
        </p:nvPicPr>
        <p:blipFill rotWithShape="1">
          <a:blip r:embed="rId3">
            <a:alphaModFix/>
          </a:blip>
          <a:srcRect/>
          <a:stretch/>
        </p:blipFill>
        <p:spPr>
          <a:xfrm>
            <a:off x="0" y="4949891"/>
            <a:ext cx="9144000" cy="203200"/>
          </a:xfrm>
          <a:prstGeom prst="rect">
            <a:avLst/>
          </a:prstGeom>
          <a:noFill/>
          <a:ln>
            <a:noFill/>
          </a:ln>
        </p:spPr>
      </p:pic>
      <p:grpSp>
        <p:nvGrpSpPr>
          <p:cNvPr id="59" name="Google Shape;59;g1308bd543aa_1_4"/>
          <p:cNvGrpSpPr/>
          <p:nvPr/>
        </p:nvGrpSpPr>
        <p:grpSpPr>
          <a:xfrm>
            <a:off x="8410995" y="4385823"/>
            <a:ext cx="551700" cy="640200"/>
            <a:chOff x="8410995" y="4385823"/>
            <a:chExt cx="551700" cy="640200"/>
          </a:xfrm>
        </p:grpSpPr>
        <p:sp>
          <p:nvSpPr>
            <p:cNvPr id="60" name="Google Shape;60;g1308bd543aa_1_4"/>
            <p:cNvSpPr/>
            <p:nvPr/>
          </p:nvSpPr>
          <p:spPr>
            <a:xfrm rot="5400000">
              <a:off x="8366745" y="4430073"/>
              <a:ext cx="640200" cy="551700"/>
            </a:xfrm>
            <a:prstGeom prst="hexagon">
              <a:avLst>
                <a:gd name="adj" fmla="val 25000"/>
                <a:gd name="vf" fmla="val 115470"/>
              </a:avLst>
            </a:prstGeom>
            <a:solidFill>
              <a:schemeClr val="lt1"/>
            </a:solidFill>
            <a:ln w="9525" cap="flat" cmpd="sng">
              <a:solidFill>
                <a:srgbClr val="D8D8D8"/>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61" name="Google Shape;61;g1308bd543aa_1_4" descr="A picture containing drawing&#10;&#10;Description automatically generated"/>
            <p:cNvPicPr preferRelativeResize="0"/>
            <p:nvPr/>
          </p:nvPicPr>
          <p:blipFill rotWithShape="1">
            <a:blip r:embed="rId4">
              <a:alphaModFix/>
            </a:blip>
            <a:srcRect/>
            <a:stretch/>
          </p:blipFill>
          <p:spPr>
            <a:xfrm>
              <a:off x="8496192" y="4507358"/>
              <a:ext cx="381217" cy="421898"/>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p:cSld name="Title Slide">
    <p:bg>
      <p:bgPr>
        <a:blipFill>
          <a:blip r:embed="rId2">
            <a:alphaModFix/>
          </a:blip>
          <a:stretch>
            <a:fillRect/>
          </a:stretch>
        </a:blipFill>
        <a:effectLst/>
      </p:bgPr>
    </p:bg>
    <p:spTree>
      <p:nvGrpSpPr>
        <p:cNvPr id="1" name="Shape 63"/>
        <p:cNvGrpSpPr/>
        <p:nvPr/>
      </p:nvGrpSpPr>
      <p:grpSpPr>
        <a:xfrm>
          <a:off x="0" y="0"/>
          <a:ext cx="0" cy="0"/>
          <a:chOff x="0" y="0"/>
          <a:chExt cx="0" cy="0"/>
        </a:xfrm>
      </p:grpSpPr>
      <p:sp>
        <p:nvSpPr>
          <p:cNvPr id="64" name="Google Shape;64;g1308bd543aa_1_12"/>
          <p:cNvSpPr txBox="1">
            <a:spLocks noGrp="1"/>
          </p:cNvSpPr>
          <p:nvPr>
            <p:ph type="title"/>
          </p:nvPr>
        </p:nvSpPr>
        <p:spPr>
          <a:xfrm>
            <a:off x="3345534" y="1825694"/>
            <a:ext cx="5333700" cy="857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1800"/>
              <a:buNone/>
              <a:defRPr b="1" i="0">
                <a:solidFill>
                  <a:srgbClr val="595959"/>
                </a:solidFill>
                <a:latin typeface="Open Sans Light"/>
                <a:ea typeface="Open Sans Light"/>
                <a:cs typeface="Open Sans Light"/>
                <a:sym typeface="Open Sans Light"/>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65" name="Google Shape;65;g1308bd543aa_1_12"/>
          <p:cNvSpPr txBox="1">
            <a:spLocks noGrp="1"/>
          </p:cNvSpPr>
          <p:nvPr>
            <p:ph type="body" idx="1"/>
          </p:nvPr>
        </p:nvSpPr>
        <p:spPr>
          <a:xfrm>
            <a:off x="3345535" y="3084840"/>
            <a:ext cx="5333700" cy="676200"/>
          </a:xfrm>
          <a:prstGeom prst="rect">
            <a:avLst/>
          </a:prstGeom>
          <a:noFill/>
          <a:ln>
            <a:noFill/>
          </a:ln>
        </p:spPr>
        <p:txBody>
          <a:bodyPr spcFirstLastPara="1" wrap="square" lIns="91425" tIns="91425" rIns="91425" bIns="91425" anchor="t" anchorCtr="0">
            <a:noAutofit/>
          </a:bodyPr>
          <a:lstStyle>
            <a:lvl1pPr marL="457200" lvl="0" indent="-228600" algn="ctr">
              <a:lnSpc>
                <a:spcPct val="100000"/>
              </a:lnSpc>
              <a:spcBef>
                <a:spcPts val="600"/>
              </a:spcBef>
              <a:spcAft>
                <a:spcPts val="0"/>
              </a:spcAft>
              <a:buSzPts val="2400"/>
              <a:buNone/>
              <a:defRPr sz="2800" b="0" i="0">
                <a:solidFill>
                  <a:srgbClr val="3F3F3F"/>
                </a:solidFill>
                <a:latin typeface="Open Sans Light"/>
                <a:ea typeface="Open Sans Light"/>
                <a:cs typeface="Open Sans Light"/>
                <a:sym typeface="Open Sans Light"/>
              </a:defRPr>
            </a:lvl1pPr>
            <a:lvl2pPr marL="914400" lvl="1" indent="-381000" algn="l">
              <a:lnSpc>
                <a:spcPct val="100000"/>
              </a:lnSpc>
              <a:spcBef>
                <a:spcPts val="0"/>
              </a:spcBef>
              <a:spcAft>
                <a:spcPts val="0"/>
              </a:spcAft>
              <a:buSzPts val="2400"/>
              <a:buChar char="◉"/>
              <a:defRPr/>
            </a:lvl2pPr>
            <a:lvl3pPr marL="1371600" lvl="2" indent="-381000" algn="l">
              <a:lnSpc>
                <a:spcPct val="100000"/>
              </a:lnSpc>
              <a:spcBef>
                <a:spcPts val="0"/>
              </a:spcBef>
              <a:spcAft>
                <a:spcPts val="0"/>
              </a:spcAft>
              <a:buSzPts val="2400"/>
              <a:buChar char="￮"/>
              <a:defRPr/>
            </a:lvl3pPr>
            <a:lvl4pPr marL="1828800" lvl="3" indent="-381000" algn="l">
              <a:lnSpc>
                <a:spcPct val="100000"/>
              </a:lnSpc>
              <a:spcBef>
                <a:spcPts val="0"/>
              </a:spcBef>
              <a:spcAft>
                <a:spcPts val="0"/>
              </a:spcAft>
              <a:buSzPts val="2400"/>
              <a:buChar char="●"/>
              <a:defRPr/>
            </a:lvl4pPr>
            <a:lvl5pPr marL="2286000" lvl="4" indent="-381000" algn="l">
              <a:lnSpc>
                <a:spcPct val="100000"/>
              </a:lnSpc>
              <a:spcBef>
                <a:spcPts val="0"/>
              </a:spcBef>
              <a:spcAft>
                <a:spcPts val="0"/>
              </a:spcAft>
              <a:buSzPts val="2400"/>
              <a:buChar char="○"/>
              <a:defRPr/>
            </a:lvl5pPr>
            <a:lvl6pPr marL="2743200" lvl="5" indent="-381000" algn="l">
              <a:lnSpc>
                <a:spcPct val="100000"/>
              </a:lnSpc>
              <a:spcBef>
                <a:spcPts val="0"/>
              </a:spcBef>
              <a:spcAft>
                <a:spcPts val="0"/>
              </a:spcAft>
              <a:buSzPts val="2400"/>
              <a:buChar char="■"/>
              <a:defRPr/>
            </a:lvl6pPr>
            <a:lvl7pPr marL="3200400" lvl="6" indent="-381000" algn="l">
              <a:lnSpc>
                <a:spcPct val="100000"/>
              </a:lnSpc>
              <a:spcBef>
                <a:spcPts val="0"/>
              </a:spcBef>
              <a:spcAft>
                <a:spcPts val="0"/>
              </a:spcAft>
              <a:buSzPts val="2400"/>
              <a:buChar char="●"/>
              <a:defRPr/>
            </a:lvl7pPr>
            <a:lvl8pPr marL="3657600" lvl="7" indent="-381000" algn="l">
              <a:lnSpc>
                <a:spcPct val="100000"/>
              </a:lnSpc>
              <a:spcBef>
                <a:spcPts val="0"/>
              </a:spcBef>
              <a:spcAft>
                <a:spcPts val="0"/>
              </a:spcAft>
              <a:buSzPts val="2400"/>
              <a:buChar char="○"/>
              <a:defRPr/>
            </a:lvl8pPr>
            <a:lvl9pPr marL="4114800" lvl="8" indent="-381000" algn="l">
              <a:lnSpc>
                <a:spcPct val="100000"/>
              </a:lnSpc>
              <a:spcBef>
                <a:spcPts val="0"/>
              </a:spcBef>
              <a:spcAft>
                <a:spcPts val="0"/>
              </a:spcAft>
              <a:buSzPts val="24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g11cabce6cf8_0_782"/>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6" name="Google Shape;16;g11cabce6cf8_0_782"/>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sp>
        <p:nvSpPr>
          <p:cNvPr id="19" name="Google Shape;19;g11cabce6cf8_0_786"/>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0" name="Google Shape;20;g11cabce6cf8_0_78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Google Shape;22;g11cabce6cf8_0_78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3" name="Google Shape;23;g11cabce6cf8_0_789"/>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4" name="Google Shape;24;g11cabce6cf8_0_789"/>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
        <p:cNvGrpSpPr/>
        <p:nvPr/>
      </p:nvGrpSpPr>
      <p:grpSpPr>
        <a:xfrm>
          <a:off x="0" y="0"/>
          <a:ext cx="0" cy="0"/>
          <a:chOff x="0" y="0"/>
          <a:chExt cx="0" cy="0"/>
        </a:xfrm>
      </p:grpSpPr>
      <p:sp>
        <p:nvSpPr>
          <p:cNvPr id="27" name="Google Shape;27;g11cabce6cf8_0_79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9"/>
        <p:cNvGrpSpPr/>
        <p:nvPr/>
      </p:nvGrpSpPr>
      <p:grpSpPr>
        <a:xfrm>
          <a:off x="0" y="0"/>
          <a:ext cx="0" cy="0"/>
          <a:chOff x="0" y="0"/>
          <a:chExt cx="0" cy="0"/>
        </a:xfrm>
      </p:grpSpPr>
      <p:sp>
        <p:nvSpPr>
          <p:cNvPr id="30" name="Google Shape;30;g11cabce6cf8_0_79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1" name="Google Shape;31;g11cabce6cf8_0_79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3"/>
        <p:cNvGrpSpPr/>
        <p:nvPr/>
      </p:nvGrpSpPr>
      <p:grpSpPr>
        <a:xfrm>
          <a:off x="0" y="0"/>
          <a:ext cx="0" cy="0"/>
          <a:chOff x="0" y="0"/>
          <a:chExt cx="0" cy="0"/>
        </a:xfrm>
      </p:grpSpPr>
      <p:sp>
        <p:nvSpPr>
          <p:cNvPr id="34" name="Google Shape;34;g11cabce6cf8_0_801"/>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6"/>
        <p:cNvGrpSpPr/>
        <p:nvPr/>
      </p:nvGrpSpPr>
      <p:grpSpPr>
        <a:xfrm>
          <a:off x="0" y="0"/>
          <a:ext cx="0" cy="0"/>
          <a:chOff x="0" y="0"/>
          <a:chExt cx="0" cy="0"/>
        </a:xfrm>
      </p:grpSpPr>
      <p:sp>
        <p:nvSpPr>
          <p:cNvPr id="38" name="Google Shape;38;g11cabce6cf8_0_80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9" name="Google Shape;39;g11cabce6cf8_0_804"/>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0" name="Google Shape;40;g11cabce6cf8_0_804"/>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2"/>
        <p:cNvGrpSpPr/>
        <p:nvPr/>
      </p:nvGrpSpPr>
      <p:grpSpPr>
        <a:xfrm>
          <a:off x="0" y="0"/>
          <a:ext cx="0" cy="0"/>
          <a:chOff x="0" y="0"/>
          <a:chExt cx="0" cy="0"/>
        </a:xfrm>
      </p:grpSpPr>
      <p:sp>
        <p:nvSpPr>
          <p:cNvPr id="43" name="Google Shape;43;g11cabce6cf8_0_8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g11cabce6cf8_0_77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g11cabce6cf8_0_77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2" name="Rectangle 1"/>
          <p:cNvSpPr/>
          <p:nvPr userDrawn="1"/>
        </p:nvSpPr>
        <p:spPr>
          <a:xfrm>
            <a:off x="67630" y="4706128"/>
            <a:ext cx="488139" cy="307777"/>
          </a:xfrm>
          <a:prstGeom prst="rect">
            <a:avLst/>
          </a:prstGeom>
        </p:spPr>
        <p:txBody>
          <a:bodyPr wrap="square">
            <a:spAutoFit/>
          </a:bodyPr>
          <a:lstStyle/>
          <a:p>
            <a:pPr marL="0" lvl="0" indent="0" algn="ctr" rtl="0">
              <a:spcBef>
                <a:spcPts val="0"/>
              </a:spcBef>
              <a:spcAft>
                <a:spcPts val="0"/>
              </a:spcAft>
              <a:buNone/>
            </a:pPr>
            <a:fld id="{00000000-1234-1234-1234-123412341234}" type="slidenum">
              <a:rPr lang="en" b="1" smtClean="0">
                <a:solidFill>
                  <a:srgbClr val="C00000"/>
                </a:solidFill>
                <a:latin typeface="Roboto Slab" panose="020B0604020202020204" charset="0"/>
                <a:ea typeface="Roboto Slab" panose="020B0604020202020204" charset="0"/>
              </a:rPr>
              <a:pPr marL="0" lvl="0" indent="0" algn="ctr" rtl="0">
                <a:spcBef>
                  <a:spcPts val="0"/>
                </a:spcBef>
                <a:spcAft>
                  <a:spcPts val="0"/>
                </a:spcAft>
                <a:buNone/>
              </a:pPr>
              <a:t>‹#›</a:t>
            </a:fld>
            <a:endParaRPr lang="en" b="1" dirty="0">
              <a:solidFill>
                <a:srgbClr val="C00000"/>
              </a:solidFill>
              <a:latin typeface="Roboto Slab" panose="020B0604020202020204" charset="0"/>
              <a:ea typeface="Roboto Slab" panose="020B060402020202020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1"/>
        <p:cNvGrpSpPr/>
        <p:nvPr/>
      </p:nvGrpSpPr>
      <p:grpSpPr>
        <a:xfrm>
          <a:off x="0" y="0"/>
          <a:ext cx="0" cy="0"/>
          <a:chOff x="0" y="0"/>
          <a:chExt cx="0" cy="0"/>
        </a:xfrm>
      </p:grpSpPr>
      <p:sp>
        <p:nvSpPr>
          <p:cNvPr id="52" name="Google Shape;52;g1308bd543aa_1_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1pPr>
            <a:lvl2pPr marR="0" lvl="1"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2pPr>
            <a:lvl3pPr marR="0" lvl="2"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3pPr>
            <a:lvl4pPr marR="0" lvl="3"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4pPr>
            <a:lvl5pPr marR="0" lvl="4"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5pPr>
            <a:lvl6pPr marR="0" lvl="5"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6pPr>
            <a:lvl7pPr marR="0" lvl="6"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7pPr>
            <a:lvl8pPr marR="0" lvl="7"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8pPr>
            <a:lvl9pPr marR="0" lvl="8"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9pPr>
          </a:lstStyle>
          <a:p>
            <a:endParaRPr/>
          </a:p>
        </p:txBody>
      </p:sp>
      <p:sp>
        <p:nvSpPr>
          <p:cNvPr id="53" name="Google Shape;53;g1308bd543aa_1_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11150" algn="l" rtl="0">
              <a:lnSpc>
                <a:spcPct val="115000"/>
              </a:lnSpc>
              <a:spcBef>
                <a:spcPts val="0"/>
              </a:spcBef>
              <a:spcAft>
                <a:spcPts val="0"/>
              </a:spcAft>
              <a:buClr>
                <a:schemeClr val="accent1"/>
              </a:buClr>
              <a:buSzPts val="1300"/>
              <a:buFont typeface="Lato"/>
              <a:buChar char="●"/>
              <a:defRPr sz="1300" b="0" i="0" u="none" strike="noStrike" cap="none">
                <a:solidFill>
                  <a:schemeClr val="accent1"/>
                </a:solidFill>
                <a:latin typeface="Lato"/>
                <a:ea typeface="Lato"/>
                <a:cs typeface="Lato"/>
                <a:sym typeface="Lato"/>
              </a:defRPr>
            </a:lvl1pPr>
            <a:lvl2pPr marL="914400" marR="0" lvl="1"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2pPr>
            <a:lvl3pPr marL="1371600" marR="0" lvl="2"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3pPr>
            <a:lvl4pPr marL="1828800" marR="0" lvl="3"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4pPr>
            <a:lvl5pPr marL="2286000" marR="0" lvl="4"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5pPr>
            <a:lvl6pPr marL="2743200" marR="0" lvl="5"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6pPr>
            <a:lvl7pPr marL="3200400" marR="0" lvl="6"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7pPr>
            <a:lvl8pPr marL="3657600" marR="0" lvl="7"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8pPr>
            <a:lvl9pPr marL="4114800" marR="0" lvl="8" indent="-298450" algn="l" rtl="0">
              <a:lnSpc>
                <a:spcPct val="115000"/>
              </a:lnSpc>
              <a:spcBef>
                <a:spcPts val="1600"/>
              </a:spcBef>
              <a:spcAft>
                <a:spcPts val="1600"/>
              </a:spcAft>
              <a:buClr>
                <a:schemeClr val="accent1"/>
              </a:buClr>
              <a:buSzPts val="1100"/>
              <a:buFont typeface="Lato"/>
              <a:buChar char="■"/>
              <a:defRPr sz="1100" b="0" i="0" u="none" strike="noStrike" cap="none">
                <a:solidFill>
                  <a:schemeClr val="accent1"/>
                </a:solidFill>
                <a:latin typeface="Lato"/>
                <a:ea typeface="Lato"/>
                <a:cs typeface="Lato"/>
                <a:sym typeface="Lato"/>
              </a:defRPr>
            </a:lvl9pPr>
          </a:lstStyle>
          <a:p>
            <a:endParaRPr/>
          </a:p>
        </p:txBody>
      </p:sp>
      <p:sp>
        <p:nvSpPr>
          <p:cNvPr id="54" name="Google Shape;54;g1308bd543aa_1_0"/>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dirty="0"/>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hyperlink" Target="https://www.austinisd.org/sites/default/files/dept/advisory-bodies/docs/Communications-Visitor-Requirements_rev-091019_ESP.pdf" TargetMode="External"/><Relationship Id="rId4" Type="http://schemas.openxmlformats.org/officeDocument/2006/relationships/hyperlink" Target="https://tinyurl.com/aisd2022bond"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hyperlink" Target="mailto:jasmine.r.correa@austinisd.or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www.austinisd.org/equityoffice/equity-action-plan" TargetMode="External"/><Relationship Id="rId7"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11.png"/><Relationship Id="rId11" Type="http://schemas.openxmlformats.org/officeDocument/2006/relationships/image" Target="../media/image15.jpg"/><Relationship Id="rId5" Type="http://schemas.openxmlformats.org/officeDocument/2006/relationships/image" Target="../media/image10.png"/><Relationship Id="rId10" Type="http://schemas.openxmlformats.org/officeDocument/2006/relationships/hyperlink" Target="http://www.youtube.com/watch?v=o-cX1klhu_s" TargetMode="External"/><Relationship Id="rId4" Type="http://schemas.openxmlformats.org/officeDocument/2006/relationships/image" Target="../media/image9.png"/><Relationship Id="rId9"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hyperlink" Target="https://drive.google.com/file/d/1hwVUr--JurhWFGeWy22Osxeip2fg5mUi/view?usp=sharing"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17.jpg"/><Relationship Id="rId5" Type="http://schemas.openxmlformats.org/officeDocument/2006/relationships/hyperlink" Target="http://www.youtube.com/watch?v=7AScBxk9Ke0" TargetMode="Externa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hyperlink" Target="https://docs.google.com/document/d/1i1E-XI2f4DcTuzjrrLY_6t6btc0hs9nOYTvnVADxAJM/copy"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hyperlink" Target="https://www.sketchbubble.com/en/presentation-courageous-conversations.htm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hyperlink" Target="https://www.equityliteracy.org/equity-principles" TargetMode="External"/><Relationship Id="rId7"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hyperlink" Target="https://www.austinisd.org/equityoffice#:~:text=Seven%20Conditions%20for%20Student%20Success&amp;text=High%20expectations%20and%20support%20to,language%2C%20racial%20and%20cultural%20identities"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hyperlink" Target="http://drive.google.com/file/d/1YruSKXCl4KhV4FCHGAXgDHtJE9SdoUSw/view" TargetMode="External"/><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hyperlink" Target="http://www.youtube.com/watch?v=1y8jKlYC56I" TargetMode="External"/><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26.jpg"/></Relationships>
</file>

<file path=ppt/slides/_rels/slide2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drive.google.com/file/d/1wprK_303CxRr6RDkp0_GyJPItbcFEaNf/view?usp=sharing" TargetMode="External"/><Relationship Id="rId7"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hyperlink" Target="https://cue.usc.edu/equity/" TargetMode="External"/><Relationship Id="rId9"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hyperlink" Target="https://www.austinisd.org/sites/default/files/dept/advisory-bodies/docs/Communications-Visitor-Requirements_rev-091019_ESP.pdf" TargetMode="External"/><Relationship Id="rId4" Type="http://schemas.openxmlformats.org/officeDocument/2006/relationships/hyperlink" Target="https://tinyurl.com/aisd2022bond"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www.youtube.com/watch?v=1y8jKlYC56I" TargetMode="External"/><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26.jpg"/></Relationships>
</file>

<file path=ppt/slides/_rels/slide31.xml.rels><?xml version="1.0" encoding="UTF-8" standalone="yes"?>
<Relationships xmlns="http://schemas.openxmlformats.org/package/2006/relationships"><Relationship Id="rId3" Type="http://schemas.openxmlformats.org/officeDocument/2006/relationships/hyperlink" Target="http://www.youtube.com/watch?v=1y8jKlYC56I" TargetMode="External"/><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26.jpg"/></Relationships>
</file>

<file path=ppt/slides/_rels/slide32.xml.rels><?xml version="1.0" encoding="UTF-8" standalone="yes"?>
<Relationships xmlns="http://schemas.openxmlformats.org/package/2006/relationships"><Relationship Id="rId3" Type="http://schemas.openxmlformats.org/officeDocument/2006/relationships/hyperlink" Target="https://forms.gle/bxksq7Y3F62MVmVC7" TargetMode="External"/><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g11cabce6cf8_0_170"/>
          <p:cNvSpPr txBox="1">
            <a:spLocks noGrp="1"/>
          </p:cNvSpPr>
          <p:nvPr>
            <p:ph type="title"/>
          </p:nvPr>
        </p:nvSpPr>
        <p:spPr>
          <a:xfrm>
            <a:off x="311700" y="140225"/>
            <a:ext cx="8520600" cy="1270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en" b="1">
                <a:latin typeface="Roboto Slab"/>
                <a:ea typeface="Roboto Slab"/>
                <a:cs typeface="Roboto Slab"/>
                <a:sym typeface="Roboto Slab"/>
              </a:rPr>
              <a:t>Bond Steering Committee / Comité Directivo del Bono</a:t>
            </a:r>
            <a:br>
              <a:rPr lang="en" b="1">
                <a:latin typeface="Roboto Slab"/>
                <a:ea typeface="Roboto Slab"/>
                <a:cs typeface="Roboto Slab"/>
                <a:sym typeface="Roboto Slab"/>
              </a:rPr>
            </a:br>
            <a:r>
              <a:rPr lang="en">
                <a:latin typeface="Roboto Slab"/>
                <a:ea typeface="Roboto Slab"/>
                <a:cs typeface="Roboto Slab"/>
                <a:sym typeface="Roboto Slab"/>
              </a:rPr>
              <a:t>Public Comment Registrations / Inscripció para presentar un comentario público</a:t>
            </a:r>
            <a:endParaRPr dirty="0">
              <a:latin typeface="Roboto Slab"/>
              <a:ea typeface="Roboto Slab"/>
              <a:cs typeface="Roboto Slab"/>
              <a:sym typeface="Roboto Slab"/>
            </a:endParaRPr>
          </a:p>
        </p:txBody>
      </p:sp>
      <p:sp>
        <p:nvSpPr>
          <p:cNvPr id="167" name="Google Shape;167;g11cabce6cf8_0_170">
            <a:extLst>
              <a:ext uri="{C183D7F6-B498-43B3-948B-1728B52AA6E4}">
                <adec:decorative xmlns:adec="http://schemas.microsoft.com/office/drawing/2017/decorative" val="1"/>
              </a:ext>
            </a:extLst>
          </p:cNvPr>
          <p:cNvSpPr/>
          <p:nvPr/>
        </p:nvSpPr>
        <p:spPr>
          <a:xfrm>
            <a:off x="-12000" y="4795800"/>
            <a:ext cx="9156000" cy="3477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68" name="Google Shape;168;g11cabce6cf8_0_170">
            <a:extLst>
              <a:ext uri="{C183D7F6-B498-43B3-948B-1728B52AA6E4}">
                <adec:decorative xmlns:adec="http://schemas.microsoft.com/office/drawing/2017/decorative" val="1"/>
              </a:ext>
            </a:extLst>
          </p:cNvPr>
          <p:cNvSpPr/>
          <p:nvPr/>
        </p:nvSpPr>
        <p:spPr>
          <a:xfrm>
            <a:off x="-12000" y="0"/>
            <a:ext cx="9156000" cy="1680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169" name="Google Shape;169;g11cabce6cf8_0_170">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449350" y="4545790"/>
            <a:ext cx="572700" cy="572700"/>
          </a:xfrm>
          <a:prstGeom prst="rect">
            <a:avLst/>
          </a:prstGeom>
          <a:noFill/>
          <a:ln>
            <a:noFill/>
          </a:ln>
        </p:spPr>
      </p:pic>
      <p:sp>
        <p:nvSpPr>
          <p:cNvPr id="170" name="Google Shape;170;g11cabce6cf8_0_170"/>
          <p:cNvSpPr txBox="1"/>
          <p:nvPr/>
        </p:nvSpPr>
        <p:spPr>
          <a:xfrm>
            <a:off x="99475" y="4718290"/>
            <a:ext cx="12801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dirty="0">
                <a:solidFill>
                  <a:srgbClr val="A93139"/>
                </a:solidFill>
                <a:latin typeface="Roboto Slab"/>
                <a:ea typeface="Roboto Slab"/>
                <a:cs typeface="Roboto Slab"/>
                <a:sym typeface="Roboto Slab"/>
              </a:rPr>
              <a:t>1</a:t>
            </a:r>
            <a:endParaRPr sz="1400" b="1" i="0" u="none" strike="noStrike" cap="none" dirty="0">
              <a:solidFill>
                <a:srgbClr val="A93139"/>
              </a:solidFill>
              <a:latin typeface="Roboto Slab"/>
              <a:ea typeface="Roboto Slab"/>
              <a:cs typeface="Roboto Slab"/>
              <a:sym typeface="Roboto Slab"/>
            </a:endParaRPr>
          </a:p>
        </p:txBody>
      </p:sp>
      <p:sp>
        <p:nvSpPr>
          <p:cNvPr id="171" name="Google Shape;171;g11cabce6cf8_0_170"/>
          <p:cNvSpPr txBox="1"/>
          <p:nvPr/>
        </p:nvSpPr>
        <p:spPr>
          <a:xfrm>
            <a:off x="444750" y="1314875"/>
            <a:ext cx="85773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72" name="Google Shape;172;g11cabce6cf8_0_170"/>
          <p:cNvSpPr txBox="1"/>
          <p:nvPr/>
        </p:nvSpPr>
        <p:spPr>
          <a:xfrm>
            <a:off x="99475" y="2411965"/>
            <a:ext cx="4466700" cy="2209805"/>
          </a:xfrm>
          <a:prstGeom prst="rect">
            <a:avLst/>
          </a:prstGeom>
          <a:noFill/>
          <a:ln>
            <a:noFill/>
          </a:ln>
        </p:spPr>
        <p:txBody>
          <a:bodyPr spcFirstLastPara="1" wrap="square" lIns="91425" tIns="91425" rIns="91425" bIns="91425" anchor="t" anchorCtr="0">
            <a:spAutoFit/>
          </a:bodyPr>
          <a:lstStyle/>
          <a:p>
            <a:pPr marL="457200" marR="0" lvl="0" indent="-298450" algn="l" rtl="0">
              <a:lnSpc>
                <a:spcPct val="115000"/>
              </a:lnSpc>
              <a:spcBef>
                <a:spcPts val="0"/>
              </a:spcBef>
              <a:spcAft>
                <a:spcPts val="0"/>
              </a:spcAft>
              <a:buClr>
                <a:srgbClr val="3F3F3F"/>
              </a:buClr>
              <a:buSzPts val="1100"/>
              <a:buFont typeface="Open Sans"/>
              <a:buChar char="●"/>
            </a:pPr>
            <a:r>
              <a:rPr lang="en" sz="1400" b="0" i="0" u="none" strike="noStrike" cap="none" dirty="0">
                <a:solidFill>
                  <a:srgbClr val="3F3F3F"/>
                </a:solidFill>
                <a:latin typeface="Open Sans"/>
                <a:ea typeface="Open Sans"/>
                <a:cs typeface="Open Sans"/>
                <a:sym typeface="Open Sans"/>
              </a:rPr>
              <a:t>Ten minutes for public comment</a:t>
            </a:r>
            <a:endParaRPr sz="1400" b="0" i="0" u="none" strike="noStrike" cap="none" dirty="0">
              <a:solidFill>
                <a:srgbClr val="3F3F3F"/>
              </a:solidFill>
              <a:latin typeface="Open Sans"/>
              <a:ea typeface="Open Sans"/>
              <a:cs typeface="Open Sans"/>
              <a:sym typeface="Open Sans"/>
            </a:endParaRPr>
          </a:p>
          <a:p>
            <a:pPr marL="457200" marR="0" lvl="0" indent="-298450" algn="l" rtl="0">
              <a:lnSpc>
                <a:spcPct val="115000"/>
              </a:lnSpc>
              <a:spcBef>
                <a:spcPts val="1000"/>
              </a:spcBef>
              <a:spcAft>
                <a:spcPts val="0"/>
              </a:spcAft>
              <a:buClr>
                <a:srgbClr val="3F3F3F"/>
              </a:buClr>
              <a:buSzPts val="1100"/>
              <a:buFont typeface="Open Sans"/>
              <a:buChar char="●"/>
            </a:pPr>
            <a:r>
              <a:rPr lang="en" sz="1400" b="0" i="0" u="none" strike="noStrike" cap="none" dirty="0">
                <a:solidFill>
                  <a:srgbClr val="3F3F3F"/>
                </a:solidFill>
                <a:latin typeface="Open Sans"/>
                <a:ea typeface="Open Sans"/>
                <a:cs typeface="Open Sans"/>
                <a:sym typeface="Open Sans"/>
              </a:rPr>
              <a:t>Two minutes per person</a:t>
            </a:r>
            <a:endParaRPr sz="1400" b="0" i="0" u="none" strike="noStrike" cap="none" dirty="0">
              <a:solidFill>
                <a:srgbClr val="3F3F3F"/>
              </a:solidFill>
              <a:latin typeface="Open Sans"/>
              <a:ea typeface="Open Sans"/>
              <a:cs typeface="Open Sans"/>
              <a:sym typeface="Open Sans"/>
            </a:endParaRPr>
          </a:p>
          <a:p>
            <a:pPr marL="457200" marR="0" lvl="0" indent="-298450" algn="l" rtl="0">
              <a:lnSpc>
                <a:spcPct val="115000"/>
              </a:lnSpc>
              <a:spcBef>
                <a:spcPts val="1000"/>
              </a:spcBef>
              <a:spcAft>
                <a:spcPts val="0"/>
              </a:spcAft>
              <a:buClr>
                <a:srgbClr val="3F3F3F"/>
              </a:buClr>
              <a:buSzPts val="1100"/>
              <a:buFont typeface="Open Sans"/>
              <a:buChar char="●"/>
            </a:pPr>
            <a:r>
              <a:rPr lang="en" sz="1400" b="0" i="0" u="none" strike="noStrike" cap="none" dirty="0">
                <a:solidFill>
                  <a:srgbClr val="3F3F3F"/>
                </a:solidFill>
                <a:latin typeface="Open Sans"/>
                <a:ea typeface="Open Sans"/>
                <a:cs typeface="Open Sans"/>
                <a:sym typeface="Open Sans"/>
              </a:rPr>
              <a:t>Register using the QR Code or </a:t>
            </a:r>
            <a:r>
              <a:rPr lang="en" sz="1400" b="0" i="0" u="none" strike="noStrike" cap="none" dirty="0">
                <a:solidFill>
                  <a:srgbClr val="3F3F3F"/>
                </a:solidFill>
                <a:latin typeface="Open Sans"/>
                <a:ea typeface="Open Sans"/>
                <a:cs typeface="Open Sans"/>
                <a:sym typeface="Open Sans"/>
                <a:hlinkClick r:id="rId4"/>
              </a:rPr>
              <a:t>https://</a:t>
            </a:r>
            <a:r>
              <a:rPr lang="en" sz="1400" b="0" i="0" u="none" strike="noStrike" cap="none" dirty="0" err="1">
                <a:solidFill>
                  <a:srgbClr val="3F3F3F"/>
                </a:solidFill>
                <a:latin typeface="Open Sans"/>
                <a:ea typeface="Open Sans"/>
                <a:cs typeface="Open Sans"/>
                <a:sym typeface="Open Sans"/>
                <a:hlinkClick r:id="rId4"/>
              </a:rPr>
              <a:t>tinyurl.com</a:t>
            </a:r>
            <a:r>
              <a:rPr lang="en" sz="1400" b="0" i="0" u="none" strike="noStrike" cap="none" dirty="0">
                <a:solidFill>
                  <a:srgbClr val="3F3F3F"/>
                </a:solidFill>
                <a:latin typeface="Open Sans"/>
                <a:ea typeface="Open Sans"/>
                <a:cs typeface="Open Sans"/>
                <a:sym typeface="Open Sans"/>
                <a:hlinkClick r:id="rId4"/>
              </a:rPr>
              <a:t>/aisd2022bond</a:t>
            </a:r>
            <a:endParaRPr sz="1400" b="0" i="0" u="none" strike="noStrike" cap="none" dirty="0">
              <a:solidFill>
                <a:srgbClr val="3F3F3F"/>
              </a:solidFill>
              <a:latin typeface="Open Sans"/>
              <a:ea typeface="Open Sans"/>
              <a:cs typeface="Open Sans"/>
              <a:sym typeface="Open Sans"/>
            </a:endParaRPr>
          </a:p>
          <a:p>
            <a:pPr marL="457200" marR="0" lvl="0" indent="-292100" algn="l" rtl="0">
              <a:lnSpc>
                <a:spcPct val="115000"/>
              </a:lnSpc>
              <a:spcBef>
                <a:spcPts val="1200"/>
              </a:spcBef>
              <a:spcAft>
                <a:spcPts val="1000"/>
              </a:spcAft>
              <a:buClr>
                <a:srgbClr val="3F3F3F"/>
              </a:buClr>
              <a:buSzPts val="1000"/>
              <a:buFont typeface="Arial"/>
              <a:buChar char="●"/>
            </a:pPr>
            <a:r>
              <a:rPr lang="en" sz="1400" b="0" i="0" u="none" strike="noStrike" cap="none" dirty="0">
                <a:solidFill>
                  <a:srgbClr val="3F3F3F"/>
                </a:solidFill>
                <a:latin typeface="Open Sans"/>
                <a:ea typeface="Open Sans"/>
                <a:cs typeface="Open Sans"/>
                <a:sym typeface="Open Sans"/>
              </a:rPr>
              <a:t>The committee follows the district’s Communications and Visitor Requirements </a:t>
            </a:r>
            <a:endParaRPr sz="1000" b="0" i="0" u="none" strike="noStrike" cap="none" dirty="0">
              <a:solidFill>
                <a:srgbClr val="3F3F3F"/>
              </a:solidFill>
              <a:latin typeface="Arial"/>
              <a:ea typeface="Arial"/>
              <a:cs typeface="Arial"/>
              <a:sym typeface="Arial"/>
            </a:endParaRPr>
          </a:p>
        </p:txBody>
      </p:sp>
      <p:sp>
        <p:nvSpPr>
          <p:cNvPr id="173" name="Google Shape;173;g11cabce6cf8_0_170"/>
          <p:cNvSpPr txBox="1"/>
          <p:nvPr/>
        </p:nvSpPr>
        <p:spPr>
          <a:xfrm>
            <a:off x="4365600" y="2411978"/>
            <a:ext cx="4466700" cy="2184157"/>
          </a:xfrm>
          <a:prstGeom prst="rect">
            <a:avLst/>
          </a:prstGeom>
          <a:noFill/>
          <a:ln>
            <a:noFill/>
          </a:ln>
        </p:spPr>
        <p:txBody>
          <a:bodyPr spcFirstLastPara="1" wrap="square" lIns="91425" tIns="91425" rIns="91425" bIns="91425" anchor="t" anchorCtr="0">
            <a:spAutoFit/>
          </a:bodyPr>
          <a:lstStyle/>
          <a:p>
            <a:pPr marL="457200" marR="0" lvl="0" indent="-311150" algn="l" rtl="0">
              <a:lnSpc>
                <a:spcPct val="115000"/>
              </a:lnSpc>
              <a:spcBef>
                <a:spcPts val="0"/>
              </a:spcBef>
              <a:spcAft>
                <a:spcPts val="0"/>
              </a:spcAft>
              <a:buClr>
                <a:srgbClr val="3F3F3F"/>
              </a:buClr>
              <a:buSzPts val="1300"/>
              <a:buFont typeface="Open Sans"/>
              <a:buChar char="●"/>
            </a:pPr>
            <a:r>
              <a:rPr lang="en" sz="1400" b="0" i="0" u="none" strike="noStrike" cap="none" dirty="0">
                <a:solidFill>
                  <a:srgbClr val="3F3F3F"/>
                </a:solidFill>
                <a:latin typeface="Open Sans"/>
                <a:ea typeface="Open Sans"/>
                <a:cs typeface="Open Sans"/>
                <a:sym typeface="Open Sans"/>
              </a:rPr>
              <a:t>Diez </a:t>
            </a:r>
            <a:r>
              <a:rPr lang="en" sz="1400" b="0" i="0" u="none" strike="noStrike" cap="none" dirty="0" err="1">
                <a:solidFill>
                  <a:srgbClr val="3F3F3F"/>
                </a:solidFill>
                <a:latin typeface="Open Sans"/>
                <a:ea typeface="Open Sans"/>
                <a:cs typeface="Open Sans"/>
                <a:sym typeface="Open Sans"/>
              </a:rPr>
              <a:t>minutos</a:t>
            </a:r>
            <a:r>
              <a:rPr lang="en" sz="1400" b="0" i="0" u="none" strike="noStrike" cap="none" dirty="0">
                <a:solidFill>
                  <a:srgbClr val="3F3F3F"/>
                </a:solidFill>
                <a:latin typeface="Open Sans"/>
                <a:ea typeface="Open Sans"/>
                <a:cs typeface="Open Sans"/>
                <a:sym typeface="Open Sans"/>
              </a:rPr>
              <a:t> para </a:t>
            </a:r>
            <a:r>
              <a:rPr lang="en" sz="1400" b="0" i="0" u="none" strike="noStrike" cap="none" dirty="0" err="1">
                <a:solidFill>
                  <a:srgbClr val="3F3F3F"/>
                </a:solidFill>
                <a:latin typeface="Open Sans"/>
                <a:ea typeface="Open Sans"/>
                <a:cs typeface="Open Sans"/>
                <a:sym typeface="Open Sans"/>
              </a:rPr>
              <a:t>comentarios</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públicos</a:t>
            </a:r>
            <a:endParaRPr sz="1400" b="0" i="0" u="none" strike="noStrike" cap="none" dirty="0">
              <a:solidFill>
                <a:srgbClr val="3F3F3F"/>
              </a:solidFill>
              <a:latin typeface="Open Sans"/>
              <a:ea typeface="Open Sans"/>
              <a:cs typeface="Open Sans"/>
              <a:sym typeface="Open Sans"/>
            </a:endParaRPr>
          </a:p>
          <a:p>
            <a:pPr marL="457200" marR="0" lvl="0" indent="-311150" algn="l" rtl="0">
              <a:lnSpc>
                <a:spcPct val="115000"/>
              </a:lnSpc>
              <a:spcBef>
                <a:spcPts val="1000"/>
              </a:spcBef>
              <a:spcAft>
                <a:spcPts val="0"/>
              </a:spcAft>
              <a:buClr>
                <a:srgbClr val="3F3F3F"/>
              </a:buClr>
              <a:buSzPts val="1300"/>
              <a:buFont typeface="Open Sans"/>
              <a:buChar char="●"/>
            </a:pPr>
            <a:r>
              <a:rPr lang="en" sz="1400" b="0" i="0" u="none" strike="noStrike" cap="none" dirty="0">
                <a:solidFill>
                  <a:srgbClr val="3F3F3F"/>
                </a:solidFill>
                <a:latin typeface="Open Sans"/>
                <a:ea typeface="Open Sans"/>
                <a:cs typeface="Open Sans"/>
                <a:sym typeface="Open Sans"/>
              </a:rPr>
              <a:t>Dos </a:t>
            </a:r>
            <a:r>
              <a:rPr lang="en" sz="1400" b="0" i="0" u="none" strike="noStrike" cap="none" dirty="0" err="1">
                <a:solidFill>
                  <a:srgbClr val="3F3F3F"/>
                </a:solidFill>
                <a:latin typeface="Open Sans"/>
                <a:ea typeface="Open Sans"/>
                <a:cs typeface="Open Sans"/>
                <a:sym typeface="Open Sans"/>
              </a:rPr>
              <a:t>minutos</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por</a:t>
            </a:r>
            <a:r>
              <a:rPr lang="en" sz="1400" b="0" i="0" u="none" strike="noStrike" cap="none" dirty="0">
                <a:solidFill>
                  <a:srgbClr val="3F3F3F"/>
                </a:solidFill>
                <a:latin typeface="Open Sans"/>
                <a:ea typeface="Open Sans"/>
                <a:cs typeface="Open Sans"/>
                <a:sym typeface="Open Sans"/>
              </a:rPr>
              <a:t> persona.</a:t>
            </a:r>
            <a:endParaRPr sz="1400" b="0" i="0" u="none" strike="noStrike" cap="none" dirty="0">
              <a:solidFill>
                <a:srgbClr val="3F3F3F"/>
              </a:solidFill>
              <a:latin typeface="Open Sans"/>
              <a:ea typeface="Open Sans"/>
              <a:cs typeface="Open Sans"/>
              <a:sym typeface="Open Sans"/>
            </a:endParaRPr>
          </a:p>
          <a:p>
            <a:pPr marL="457200" marR="0" lvl="0" indent="-311150" algn="l" rtl="0">
              <a:lnSpc>
                <a:spcPct val="115000"/>
              </a:lnSpc>
              <a:spcBef>
                <a:spcPts val="1000"/>
              </a:spcBef>
              <a:spcAft>
                <a:spcPts val="0"/>
              </a:spcAft>
              <a:buClr>
                <a:srgbClr val="3F3F3F"/>
              </a:buClr>
              <a:buSzPts val="1300"/>
              <a:buFont typeface="Open Sans"/>
              <a:buChar char="●"/>
            </a:pPr>
            <a:r>
              <a:rPr lang="en" sz="1400" b="0" i="0" u="none" strike="noStrike" cap="none" dirty="0" err="1">
                <a:solidFill>
                  <a:srgbClr val="3F3F3F"/>
                </a:solidFill>
                <a:latin typeface="Open Sans"/>
                <a:ea typeface="Open Sans"/>
                <a:cs typeface="Open Sans"/>
                <a:sym typeface="Open Sans"/>
              </a:rPr>
              <a:t>Regístrese</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usando</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el</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código</a:t>
            </a:r>
            <a:r>
              <a:rPr lang="en" sz="1400" b="0" i="0" u="none" strike="noStrike" cap="none" dirty="0">
                <a:solidFill>
                  <a:srgbClr val="3F3F3F"/>
                </a:solidFill>
                <a:latin typeface="Open Sans"/>
                <a:ea typeface="Open Sans"/>
                <a:cs typeface="Open Sans"/>
                <a:sym typeface="Open Sans"/>
              </a:rPr>
              <a:t> QR o </a:t>
            </a:r>
            <a:r>
              <a:rPr lang="en" sz="1400" b="0" i="0" u="none" strike="noStrike" cap="none" dirty="0">
                <a:solidFill>
                  <a:srgbClr val="3F3F3F"/>
                </a:solidFill>
                <a:latin typeface="Open Sans"/>
                <a:ea typeface="Open Sans"/>
                <a:cs typeface="Open Sans"/>
                <a:sym typeface="Open Sans"/>
                <a:hlinkClick r:id="rId4"/>
              </a:rPr>
              <a:t>https://</a:t>
            </a:r>
            <a:r>
              <a:rPr lang="en" sz="1400" b="0" i="0" u="none" strike="noStrike" cap="none" dirty="0" err="1">
                <a:solidFill>
                  <a:srgbClr val="3F3F3F"/>
                </a:solidFill>
                <a:latin typeface="Open Sans"/>
                <a:ea typeface="Open Sans"/>
                <a:cs typeface="Open Sans"/>
                <a:sym typeface="Open Sans"/>
                <a:hlinkClick r:id="rId4"/>
              </a:rPr>
              <a:t>tinyurl.com</a:t>
            </a:r>
            <a:r>
              <a:rPr lang="en" sz="1400" b="0" i="0" u="none" strike="noStrike" cap="none" dirty="0">
                <a:solidFill>
                  <a:srgbClr val="3F3F3F"/>
                </a:solidFill>
                <a:latin typeface="Open Sans"/>
                <a:ea typeface="Open Sans"/>
                <a:cs typeface="Open Sans"/>
                <a:sym typeface="Open Sans"/>
                <a:hlinkClick r:id="rId4"/>
              </a:rPr>
              <a:t>/aisd2022bond</a:t>
            </a:r>
            <a:endParaRPr sz="1400" b="0" i="0" u="none" strike="noStrike" cap="none" dirty="0">
              <a:solidFill>
                <a:srgbClr val="3F3F3F"/>
              </a:solidFill>
              <a:latin typeface="Open Sans"/>
              <a:ea typeface="Open Sans"/>
              <a:cs typeface="Open Sans"/>
              <a:sym typeface="Open Sans"/>
            </a:endParaRPr>
          </a:p>
          <a:p>
            <a:pPr marL="457200" marR="0" lvl="0" indent="-311150" algn="l" rtl="0">
              <a:lnSpc>
                <a:spcPct val="115000"/>
              </a:lnSpc>
              <a:spcBef>
                <a:spcPts val="1000"/>
              </a:spcBef>
              <a:spcAft>
                <a:spcPts val="1000"/>
              </a:spcAft>
              <a:buClr>
                <a:srgbClr val="3F3F3F"/>
              </a:buClr>
              <a:buSzPts val="1300"/>
              <a:buFont typeface="Open Sans"/>
              <a:buChar char="●"/>
            </a:pPr>
            <a:r>
              <a:rPr lang="en" sz="1400" b="0" i="0" u="none" strike="noStrike" cap="none" dirty="0">
                <a:solidFill>
                  <a:srgbClr val="3F3F3F"/>
                </a:solidFill>
                <a:latin typeface="Open Sans"/>
                <a:ea typeface="Open Sans"/>
                <a:cs typeface="Open Sans"/>
                <a:sym typeface="Open Sans"/>
              </a:rPr>
              <a:t>El </a:t>
            </a:r>
            <a:r>
              <a:rPr lang="en" sz="1400" b="0" i="0" u="none" strike="noStrike" cap="none" dirty="0" err="1">
                <a:solidFill>
                  <a:srgbClr val="3F3F3F"/>
                </a:solidFill>
                <a:latin typeface="Open Sans"/>
                <a:ea typeface="Open Sans"/>
                <a:cs typeface="Open Sans"/>
                <a:sym typeface="Open Sans"/>
              </a:rPr>
              <a:t>comite</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sigue</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a:solidFill>
                  <a:srgbClr val="3F3F3F"/>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los requisitos de visitantes y comunicaciones</a:t>
            </a:r>
            <a:r>
              <a:rPr lang="en" sz="1400" b="0" i="0" u="none" strike="noStrike" cap="none" dirty="0">
                <a:solidFill>
                  <a:srgbClr val="3F3F3F"/>
                </a:solidFill>
                <a:latin typeface="Open Sans"/>
                <a:ea typeface="Open Sans"/>
                <a:cs typeface="Open Sans"/>
                <a:sym typeface="Open Sans"/>
              </a:rPr>
              <a:t> del </a:t>
            </a:r>
            <a:r>
              <a:rPr lang="en" sz="1400" b="0" i="0" u="none" strike="noStrike" cap="none" dirty="0" err="1">
                <a:solidFill>
                  <a:srgbClr val="3F3F3F"/>
                </a:solidFill>
                <a:latin typeface="Open Sans"/>
                <a:ea typeface="Open Sans"/>
                <a:cs typeface="Open Sans"/>
                <a:sym typeface="Open Sans"/>
              </a:rPr>
              <a:t>distrito</a:t>
            </a:r>
            <a:endParaRPr sz="1700" b="0" i="0" u="none" strike="noStrike" cap="none" dirty="0">
              <a:solidFill>
                <a:srgbClr val="3F3F3F"/>
              </a:solidFill>
              <a:latin typeface="Open Sans"/>
              <a:ea typeface="Open Sans"/>
              <a:cs typeface="Open Sans"/>
              <a:sym typeface="Open Sans"/>
            </a:endParaRPr>
          </a:p>
        </p:txBody>
      </p:sp>
      <p:pic>
        <p:nvPicPr>
          <p:cNvPr id="174" name="Google Shape;174;g11cabce6cf8_0_170">
            <a:hlinkClick r:id="rId4"/>
          </p:cNvPr>
          <p:cNvPicPr preferRelativeResize="0"/>
          <p:nvPr/>
        </p:nvPicPr>
        <p:blipFill rotWithShape="1">
          <a:blip r:embed="rId6">
            <a:alphaModFix/>
          </a:blip>
          <a:srcRect/>
          <a:stretch/>
        </p:blipFill>
        <p:spPr>
          <a:xfrm>
            <a:off x="6065675" y="1124400"/>
            <a:ext cx="1280100" cy="1280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3"/>
        <p:cNvGrpSpPr/>
        <p:nvPr/>
      </p:nvGrpSpPr>
      <p:grpSpPr>
        <a:xfrm>
          <a:off x="0" y="0"/>
          <a:ext cx="0" cy="0"/>
          <a:chOff x="0" y="0"/>
          <a:chExt cx="0" cy="0"/>
        </a:xfrm>
      </p:grpSpPr>
      <p:sp>
        <p:nvSpPr>
          <p:cNvPr id="254" name="Google Shape;254;g11cabce6cf8_0_549">
            <a:extLst>
              <a:ext uri="{C183D7F6-B498-43B3-948B-1728B52AA6E4}">
                <adec:decorative xmlns:adec="http://schemas.microsoft.com/office/drawing/2017/decorative" val="1"/>
              </a:ext>
            </a:extLst>
          </p:cNvPr>
          <p:cNvSpPr/>
          <p:nvPr/>
        </p:nvSpPr>
        <p:spPr>
          <a:xfrm>
            <a:off x="0" y="1200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55" name="Google Shape;255;g11cabce6cf8_0_549"/>
          <p:cNvSpPr txBox="1">
            <a:spLocks noGrp="1"/>
          </p:cNvSpPr>
          <p:nvPr>
            <p:ph type="ctrTitle"/>
          </p:nvPr>
        </p:nvSpPr>
        <p:spPr>
          <a:xfrm>
            <a:off x="311700" y="181081"/>
            <a:ext cx="8520600" cy="37443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5200"/>
              <a:buNone/>
            </a:pPr>
            <a:r>
              <a:rPr lang="en" b="1">
                <a:solidFill>
                  <a:schemeClr val="lt1"/>
                </a:solidFill>
                <a:latin typeface="Roboto Slab"/>
                <a:ea typeface="Roboto Slab"/>
                <a:cs typeface="Roboto Slab"/>
                <a:sym typeface="Roboto Slab"/>
              </a:rPr>
              <a:t>Meeting Norms and Bylaws, AISD Advisory Committees Meeting Requirements </a:t>
            </a:r>
            <a:endParaRPr b="1" dirty="0">
              <a:solidFill>
                <a:schemeClr val="lt1"/>
              </a:solidFill>
              <a:latin typeface="Roboto Slab"/>
              <a:ea typeface="Roboto Slab"/>
              <a:cs typeface="Roboto Slab"/>
              <a:sym typeface="Roboto Slab"/>
            </a:endParaRPr>
          </a:p>
        </p:txBody>
      </p:sp>
      <p:pic>
        <p:nvPicPr>
          <p:cNvPr id="256" name="Google Shape;256;g11cabce6cf8_0_549">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3" name="Google Shape;263;g1301ef5e45e_1_32">
            <a:extLst>
              <a:ext uri="{C183D7F6-B498-43B3-948B-1728B52AA6E4}">
                <adec:decorative xmlns:adec="http://schemas.microsoft.com/office/drawing/2017/decorative" val="1"/>
              </a:ext>
            </a:extLst>
          </p:cNvPr>
          <p:cNvSpPr/>
          <p:nvPr/>
        </p:nvSpPr>
        <p:spPr>
          <a:xfrm>
            <a:off x="-12000" y="0"/>
            <a:ext cx="9156000" cy="1680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264" name="Google Shape;264;g1301ef5e45e_1_3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449375" y="4539075"/>
            <a:ext cx="572700" cy="572700"/>
          </a:xfrm>
          <a:prstGeom prst="rect">
            <a:avLst/>
          </a:prstGeom>
          <a:noFill/>
          <a:ln>
            <a:noFill/>
          </a:ln>
        </p:spPr>
      </p:pic>
      <p:sp>
        <p:nvSpPr>
          <p:cNvPr id="266" name="Google Shape;266;g1301ef5e45e_1_32"/>
          <p:cNvSpPr txBox="1"/>
          <p:nvPr/>
        </p:nvSpPr>
        <p:spPr>
          <a:xfrm>
            <a:off x="193050" y="212926"/>
            <a:ext cx="8745900" cy="4828800"/>
          </a:xfrm>
          <a:prstGeom prst="rect">
            <a:avLst/>
          </a:prstGeom>
          <a:noFill/>
          <a:ln>
            <a:noFill/>
          </a:ln>
        </p:spPr>
        <p:txBody>
          <a:bodyPr spcFirstLastPara="1" wrap="square" lIns="91425" tIns="91425" rIns="91425" bIns="91425" anchor="t" anchorCtr="0">
            <a:spAutoFit/>
          </a:bodyPr>
          <a:lstStyle/>
          <a:p>
            <a:pPr marL="457188" lvl="0" indent="-323838" algn="l" rtl="0">
              <a:spcBef>
                <a:spcPts val="800"/>
              </a:spcBef>
              <a:spcAft>
                <a:spcPts val="0"/>
              </a:spcAft>
              <a:buClr>
                <a:srgbClr val="3F3F3F"/>
              </a:buClr>
              <a:buSzPts val="2167"/>
              <a:buFont typeface="Open Sans Light"/>
              <a:buChar char="•"/>
            </a:pPr>
            <a:r>
              <a:rPr lang="en" sz="2167" dirty="0">
                <a:solidFill>
                  <a:srgbClr val="3F3F3F"/>
                </a:solidFill>
                <a:latin typeface="Open Sans Light"/>
                <a:ea typeface="Open Sans Light"/>
                <a:cs typeface="Open Sans Light"/>
                <a:sym typeface="Open Sans Light"/>
              </a:rPr>
              <a:t>Meeting Timing/Duration</a:t>
            </a:r>
            <a:endParaRPr sz="2167" dirty="0">
              <a:solidFill>
                <a:srgbClr val="3F3F3F"/>
              </a:solidFill>
              <a:latin typeface="Open Sans Light"/>
              <a:ea typeface="Open Sans Light"/>
              <a:cs typeface="Open Sans Light"/>
              <a:sym typeface="Open Sans Light"/>
            </a:endParaRPr>
          </a:p>
          <a:p>
            <a:pPr marL="990574" lvl="1" indent="-281548" algn="l" rtl="0">
              <a:spcBef>
                <a:spcPts val="1000"/>
              </a:spcBef>
              <a:spcAft>
                <a:spcPts val="0"/>
              </a:spcAft>
              <a:buClr>
                <a:srgbClr val="3F3F3F"/>
              </a:buClr>
              <a:buSzPts val="2167"/>
              <a:buFont typeface="Open Sans Light"/>
              <a:buChar char="•"/>
            </a:pPr>
            <a:r>
              <a:rPr lang="en" sz="2167" dirty="0">
                <a:solidFill>
                  <a:srgbClr val="3F3F3F"/>
                </a:solidFill>
                <a:latin typeface="Open Sans Light"/>
                <a:ea typeface="Open Sans Light"/>
                <a:cs typeface="Open Sans Light"/>
                <a:sym typeface="Open Sans Light"/>
              </a:rPr>
              <a:t>We’d like to stick to 6:30 p.m. to allow for member travel and a facility tour at 6:00 p.m.</a:t>
            </a:r>
            <a:endParaRPr sz="2167" dirty="0">
              <a:solidFill>
                <a:srgbClr val="3F3F3F"/>
              </a:solidFill>
              <a:latin typeface="Open Sans Light"/>
              <a:ea typeface="Open Sans Light"/>
              <a:cs typeface="Open Sans Light"/>
              <a:sym typeface="Open Sans Light"/>
            </a:endParaRPr>
          </a:p>
          <a:p>
            <a:pPr marL="990574" lvl="1" indent="-281548" algn="l" rtl="0">
              <a:spcBef>
                <a:spcPts val="1000"/>
              </a:spcBef>
              <a:spcAft>
                <a:spcPts val="0"/>
              </a:spcAft>
              <a:buClr>
                <a:srgbClr val="3F3F3F"/>
              </a:buClr>
              <a:buSzPts val="2167"/>
              <a:buFont typeface="Open Sans Light"/>
              <a:buChar char="•"/>
            </a:pPr>
            <a:r>
              <a:rPr lang="en" sz="2167" dirty="0">
                <a:solidFill>
                  <a:srgbClr val="3F3F3F"/>
                </a:solidFill>
                <a:latin typeface="Open Sans Light"/>
                <a:ea typeface="Open Sans Light"/>
                <a:cs typeface="Open Sans Light"/>
                <a:sym typeface="Open Sans Light"/>
              </a:rPr>
              <a:t>Staff, Facilitation Team and Co-Chairs will work to be mindful of the posted agenda times and subjects</a:t>
            </a:r>
            <a:endParaRPr sz="2167" dirty="0">
              <a:solidFill>
                <a:srgbClr val="3F3F3F"/>
              </a:solidFill>
              <a:latin typeface="Open Sans Light"/>
              <a:ea typeface="Open Sans Light"/>
              <a:cs typeface="Open Sans Light"/>
              <a:sym typeface="Open Sans Light"/>
            </a:endParaRPr>
          </a:p>
          <a:p>
            <a:pPr marL="990574" lvl="1" indent="-281548" algn="l" rtl="0">
              <a:spcBef>
                <a:spcPts val="1000"/>
              </a:spcBef>
              <a:spcAft>
                <a:spcPts val="0"/>
              </a:spcAft>
              <a:buClr>
                <a:srgbClr val="3F3F3F"/>
              </a:buClr>
              <a:buSzPts val="2167"/>
              <a:buFont typeface="Open Sans Light"/>
              <a:buChar char="•"/>
            </a:pPr>
            <a:r>
              <a:rPr lang="en" sz="2167" dirty="0">
                <a:solidFill>
                  <a:srgbClr val="3F3F3F"/>
                </a:solidFill>
                <a:latin typeface="Open Sans Light"/>
                <a:ea typeface="Open Sans Light"/>
                <a:cs typeface="Open Sans Light"/>
                <a:sym typeface="Open Sans Light"/>
              </a:rPr>
              <a:t>If additional time is needed, we’ll formally ask for a motion to extend the meeting time.</a:t>
            </a:r>
            <a:endParaRPr sz="2167" dirty="0">
              <a:solidFill>
                <a:srgbClr val="3F3F3F"/>
              </a:solidFill>
              <a:latin typeface="Open Sans Light"/>
              <a:ea typeface="Open Sans Light"/>
              <a:cs typeface="Open Sans Light"/>
              <a:sym typeface="Open Sans Light"/>
            </a:endParaRPr>
          </a:p>
          <a:p>
            <a:pPr marL="457188" lvl="0" indent="-323838" algn="l" rtl="0">
              <a:spcBef>
                <a:spcPts val="1000"/>
              </a:spcBef>
              <a:spcAft>
                <a:spcPts val="0"/>
              </a:spcAft>
              <a:buClr>
                <a:srgbClr val="C0504D"/>
              </a:buClr>
              <a:buSzPts val="2167"/>
              <a:buFont typeface="Open Sans Light"/>
              <a:buChar char="•"/>
            </a:pPr>
            <a:r>
              <a:rPr lang="en" sz="2167" dirty="0">
                <a:solidFill>
                  <a:srgbClr val="3F3F3F"/>
                </a:solidFill>
                <a:latin typeface="Open Sans Light"/>
                <a:ea typeface="Open Sans Light"/>
                <a:cs typeface="Open Sans Light"/>
                <a:sym typeface="Open Sans Light"/>
              </a:rPr>
              <a:t>During Public Comment</a:t>
            </a:r>
            <a:endParaRPr sz="2167" dirty="0">
              <a:solidFill>
                <a:srgbClr val="3F3F3F"/>
              </a:solidFill>
              <a:latin typeface="Open Sans Light"/>
              <a:ea typeface="Open Sans Light"/>
              <a:cs typeface="Open Sans Light"/>
              <a:sym typeface="Open Sans Light"/>
            </a:endParaRPr>
          </a:p>
          <a:p>
            <a:pPr marL="990574" lvl="1" indent="-281548" algn="l" rtl="0">
              <a:spcBef>
                <a:spcPts val="1000"/>
              </a:spcBef>
              <a:spcAft>
                <a:spcPts val="1000"/>
              </a:spcAft>
              <a:buClr>
                <a:srgbClr val="3F3F3F"/>
              </a:buClr>
              <a:buSzPts val="2167"/>
              <a:buFont typeface="Open Sans Light"/>
              <a:buChar char="•"/>
            </a:pPr>
            <a:r>
              <a:rPr lang="en" sz="2167" dirty="0">
                <a:solidFill>
                  <a:srgbClr val="3F3F3F"/>
                </a:solidFill>
                <a:latin typeface="Open Sans Light"/>
                <a:ea typeface="Open Sans Light"/>
                <a:cs typeface="Open Sans Light"/>
                <a:sym typeface="Open Sans Light"/>
              </a:rPr>
              <a:t>District Visitor Guidelines prohibit back and forth among members and those offering comment.  This practice helps ensure the meetings are properly posted and members stay on agendas.  This mirrors board practice.</a:t>
            </a:r>
            <a:endParaRPr sz="2367" dirty="0">
              <a:solidFill>
                <a:srgbClr val="3F3F3F"/>
              </a:solidFill>
              <a:latin typeface="Open Sans Light"/>
              <a:ea typeface="Open Sans Light"/>
              <a:cs typeface="Open Sans Light"/>
              <a:sym typeface="Open Sans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2" name="Google Shape;272;g1301ef5e45e_3_9">
            <a:extLst>
              <a:ext uri="{C183D7F6-B498-43B3-948B-1728B52AA6E4}">
                <adec:decorative xmlns:adec="http://schemas.microsoft.com/office/drawing/2017/decorative" val="1"/>
              </a:ext>
            </a:extLst>
          </p:cNvPr>
          <p:cNvSpPr/>
          <p:nvPr/>
        </p:nvSpPr>
        <p:spPr>
          <a:xfrm>
            <a:off x="-12000" y="0"/>
            <a:ext cx="9156000" cy="1680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273" name="Google Shape;273;g1301ef5e45e_3_9">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449375" y="4539075"/>
            <a:ext cx="572700" cy="572700"/>
          </a:xfrm>
          <a:prstGeom prst="rect">
            <a:avLst/>
          </a:prstGeom>
          <a:noFill/>
          <a:ln>
            <a:noFill/>
          </a:ln>
        </p:spPr>
      </p:pic>
      <p:sp>
        <p:nvSpPr>
          <p:cNvPr id="275" name="Google Shape;275;g1301ef5e45e_3_9"/>
          <p:cNvSpPr txBox="1"/>
          <p:nvPr/>
        </p:nvSpPr>
        <p:spPr>
          <a:xfrm>
            <a:off x="0" y="84966"/>
            <a:ext cx="9144000" cy="5058534"/>
          </a:xfrm>
          <a:prstGeom prst="rect">
            <a:avLst/>
          </a:prstGeom>
          <a:noFill/>
          <a:ln>
            <a:noFill/>
          </a:ln>
        </p:spPr>
        <p:txBody>
          <a:bodyPr spcFirstLastPara="1" wrap="square" lIns="91425" tIns="91425" rIns="91425" bIns="91425" anchor="t" anchorCtr="0">
            <a:spAutoFit/>
          </a:bodyPr>
          <a:lstStyle/>
          <a:p>
            <a:pPr marL="457188" marR="0" lvl="0" indent="-304788" algn="l" rtl="0">
              <a:lnSpc>
                <a:spcPct val="100000"/>
              </a:lnSpc>
              <a:spcBef>
                <a:spcPts val="800"/>
              </a:spcBef>
              <a:spcAft>
                <a:spcPts val="0"/>
              </a:spcAft>
              <a:buClr>
                <a:srgbClr val="3F3F3F"/>
              </a:buClr>
              <a:buSzPts val="1867"/>
              <a:buFont typeface="Open Sans Light"/>
              <a:buChar char="•"/>
            </a:pPr>
            <a:r>
              <a:rPr lang="en" sz="2167" dirty="0">
                <a:solidFill>
                  <a:srgbClr val="3F3F3F"/>
                </a:solidFill>
                <a:latin typeface="Open Sans Light"/>
                <a:ea typeface="Open Sans Light"/>
                <a:cs typeface="Open Sans Light"/>
                <a:sym typeface="Open Sans Light"/>
              </a:rPr>
              <a:t>Working Togethe</a:t>
            </a:r>
            <a:r>
              <a:rPr lang="en" sz="1867" dirty="0">
                <a:solidFill>
                  <a:srgbClr val="3F3F3F"/>
                </a:solidFill>
                <a:latin typeface="Open Sans Light"/>
                <a:ea typeface="Open Sans Light"/>
                <a:cs typeface="Open Sans Light"/>
                <a:sym typeface="Open Sans Light"/>
              </a:rPr>
              <a:t>r</a:t>
            </a:r>
            <a:endParaRPr sz="1867" dirty="0">
              <a:solidFill>
                <a:srgbClr val="3F3F3F"/>
              </a:solidFill>
              <a:latin typeface="Open Sans Light"/>
              <a:ea typeface="Open Sans Light"/>
              <a:cs typeface="Open Sans Light"/>
              <a:sym typeface="Open Sans Light"/>
            </a:endParaRPr>
          </a:p>
          <a:p>
            <a:pPr marL="990574" lvl="1" indent="-281548" algn="l" rtl="0">
              <a:spcBef>
                <a:spcPts val="1000"/>
              </a:spcBef>
              <a:spcAft>
                <a:spcPts val="0"/>
              </a:spcAft>
              <a:buClr>
                <a:srgbClr val="3F3F3F"/>
              </a:buClr>
              <a:buSzPts val="2167"/>
              <a:buFont typeface="Open Sans Light"/>
              <a:buChar char="•"/>
            </a:pPr>
            <a:r>
              <a:rPr lang="en" sz="2167" dirty="0">
                <a:solidFill>
                  <a:srgbClr val="3F3F3F"/>
                </a:solidFill>
                <a:latin typeface="Open Sans Light"/>
                <a:ea typeface="Open Sans Light"/>
                <a:cs typeface="Open Sans Light"/>
                <a:sym typeface="Open Sans Light"/>
              </a:rPr>
              <a:t>Say your name before speaking.  That helps everybody in the room and those on the other side of the camera.  </a:t>
            </a:r>
            <a:endParaRPr sz="2167" dirty="0">
              <a:solidFill>
                <a:srgbClr val="3F3F3F"/>
              </a:solidFill>
              <a:latin typeface="Open Sans Light"/>
              <a:ea typeface="Open Sans Light"/>
              <a:cs typeface="Open Sans Light"/>
              <a:sym typeface="Open Sans Light"/>
            </a:endParaRPr>
          </a:p>
          <a:p>
            <a:pPr marL="990574" marR="0" lvl="1" indent="-262498" algn="l" rtl="0">
              <a:lnSpc>
                <a:spcPct val="100000"/>
              </a:lnSpc>
              <a:spcBef>
                <a:spcPts val="1000"/>
              </a:spcBef>
              <a:spcAft>
                <a:spcPts val="0"/>
              </a:spcAft>
              <a:buClr>
                <a:srgbClr val="3F3F3F"/>
              </a:buClr>
              <a:buSzPts val="1867"/>
              <a:buFont typeface="Open Sans Light"/>
              <a:buChar char="•"/>
            </a:pPr>
            <a:r>
              <a:rPr lang="en" sz="2167" dirty="0">
                <a:solidFill>
                  <a:srgbClr val="3F3F3F"/>
                </a:solidFill>
                <a:latin typeface="Open Sans Light"/>
                <a:ea typeface="Open Sans Light"/>
                <a:cs typeface="Open Sans Light"/>
                <a:sym typeface="Open Sans Light"/>
              </a:rPr>
              <a:t>If you are participating virtually, please keep your camera on (if possible). Your “in-real time” face and authentic presence are important to all of us.</a:t>
            </a:r>
            <a:endParaRPr sz="2167" dirty="0">
              <a:solidFill>
                <a:srgbClr val="3F3F3F"/>
              </a:solidFill>
              <a:latin typeface="Open Sans Light"/>
              <a:ea typeface="Open Sans Light"/>
              <a:cs typeface="Open Sans Light"/>
              <a:sym typeface="Open Sans Light"/>
            </a:endParaRPr>
          </a:p>
          <a:p>
            <a:pPr marL="990574" marR="0" lvl="1" indent="-262498" algn="l" rtl="0">
              <a:lnSpc>
                <a:spcPct val="100000"/>
              </a:lnSpc>
              <a:spcBef>
                <a:spcPts val="1000"/>
              </a:spcBef>
              <a:spcAft>
                <a:spcPts val="0"/>
              </a:spcAft>
              <a:buClr>
                <a:srgbClr val="3F3F3F"/>
              </a:buClr>
              <a:buSzPts val="1867"/>
              <a:buFont typeface="Open Sans Light"/>
              <a:buChar char="•"/>
            </a:pPr>
            <a:r>
              <a:rPr lang="en" sz="2167" dirty="0">
                <a:solidFill>
                  <a:srgbClr val="3F3F3F"/>
                </a:solidFill>
                <a:latin typeface="Open Sans Light"/>
                <a:ea typeface="Open Sans Light"/>
                <a:cs typeface="Open Sans Light"/>
                <a:sym typeface="Open Sans Light"/>
              </a:rPr>
              <a:t>Be mindful of being a dominant voice. We want to hear all voices.</a:t>
            </a:r>
            <a:endParaRPr sz="2167" dirty="0">
              <a:solidFill>
                <a:srgbClr val="3F3F3F"/>
              </a:solidFill>
              <a:latin typeface="Open Sans Light"/>
              <a:ea typeface="Open Sans Light"/>
              <a:cs typeface="Open Sans Light"/>
              <a:sym typeface="Open Sans Light"/>
            </a:endParaRPr>
          </a:p>
          <a:p>
            <a:pPr marL="990574" marR="0" lvl="1" indent="-262498" algn="l" rtl="0">
              <a:lnSpc>
                <a:spcPct val="100000"/>
              </a:lnSpc>
              <a:spcBef>
                <a:spcPts val="1000"/>
              </a:spcBef>
              <a:spcAft>
                <a:spcPts val="0"/>
              </a:spcAft>
              <a:buClr>
                <a:srgbClr val="3F3F3F"/>
              </a:buClr>
              <a:buSzPts val="1867"/>
              <a:buFont typeface="Open Sans Light"/>
              <a:buChar char="•"/>
            </a:pPr>
            <a:r>
              <a:rPr lang="en" sz="2167" dirty="0">
                <a:solidFill>
                  <a:srgbClr val="3F3F3F"/>
                </a:solidFill>
                <a:latin typeface="Open Sans Light"/>
                <a:ea typeface="Open Sans Light"/>
                <a:cs typeface="Open Sans Light"/>
                <a:sym typeface="Open Sans Light"/>
              </a:rPr>
              <a:t>Share and make space for others to share questions and perspectives.</a:t>
            </a:r>
            <a:endParaRPr sz="2167" dirty="0">
              <a:solidFill>
                <a:srgbClr val="3F3F3F"/>
              </a:solidFill>
              <a:latin typeface="Open Sans Light"/>
              <a:ea typeface="Open Sans Light"/>
              <a:cs typeface="Open Sans Light"/>
              <a:sym typeface="Open Sans Light"/>
            </a:endParaRPr>
          </a:p>
          <a:p>
            <a:pPr marL="990574" marR="0" lvl="1" indent="-262498" algn="l" rtl="0">
              <a:lnSpc>
                <a:spcPct val="100000"/>
              </a:lnSpc>
              <a:spcBef>
                <a:spcPts val="1000"/>
              </a:spcBef>
              <a:spcAft>
                <a:spcPts val="0"/>
              </a:spcAft>
              <a:buClr>
                <a:srgbClr val="3F3F3F"/>
              </a:buClr>
              <a:buSzPts val="1867"/>
              <a:buFont typeface="Open Sans Light"/>
              <a:buChar char="•"/>
            </a:pPr>
            <a:r>
              <a:rPr lang="en" sz="2167" dirty="0">
                <a:solidFill>
                  <a:srgbClr val="3F3F3F"/>
                </a:solidFill>
                <a:latin typeface="Open Sans Light"/>
                <a:ea typeface="Open Sans Light"/>
                <a:cs typeface="Open Sans Light"/>
                <a:sym typeface="Open Sans Light"/>
              </a:rPr>
              <a:t>One mic, one voice.    </a:t>
            </a:r>
          </a:p>
          <a:p>
            <a:pPr marL="990574" marR="0" lvl="1" indent="-262498" algn="l" rtl="0">
              <a:lnSpc>
                <a:spcPct val="100000"/>
              </a:lnSpc>
              <a:spcBef>
                <a:spcPts val="1000"/>
              </a:spcBef>
              <a:spcAft>
                <a:spcPts val="0"/>
              </a:spcAft>
              <a:buClr>
                <a:srgbClr val="3F3F3F"/>
              </a:buClr>
              <a:buSzPts val="1867"/>
              <a:buFont typeface="Open Sans Light"/>
              <a:buChar char="•"/>
            </a:pPr>
            <a:r>
              <a:rPr lang="en" sz="2167" dirty="0">
                <a:solidFill>
                  <a:srgbClr val="3F3F3F"/>
                </a:solidFill>
                <a:latin typeface="Open Sans Light"/>
                <a:ea typeface="Open Sans Light"/>
                <a:cs typeface="Open Sans Light"/>
                <a:sym typeface="Open Sans Light"/>
              </a:rPr>
              <a:t>Speak from the “I” perspective.</a:t>
            </a:r>
            <a:endParaRPr sz="2167" dirty="0">
              <a:solidFill>
                <a:srgbClr val="3F3F3F"/>
              </a:solidFill>
              <a:latin typeface="Open Sans Light"/>
              <a:ea typeface="Open Sans Light"/>
              <a:cs typeface="Open Sans Light"/>
              <a:sym typeface="Open Sans 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0"/>
        <p:cNvGrpSpPr/>
        <p:nvPr/>
      </p:nvGrpSpPr>
      <p:grpSpPr>
        <a:xfrm>
          <a:off x="0" y="0"/>
          <a:ext cx="0" cy="0"/>
          <a:chOff x="0" y="0"/>
          <a:chExt cx="0" cy="0"/>
        </a:xfrm>
      </p:grpSpPr>
      <p:sp>
        <p:nvSpPr>
          <p:cNvPr id="281" name="Google Shape;281;g1301ef5e45e_1_6">
            <a:extLst>
              <a:ext uri="{C183D7F6-B498-43B3-948B-1728B52AA6E4}">
                <adec:decorative xmlns:adec="http://schemas.microsoft.com/office/drawing/2017/decorative" val="1"/>
              </a:ext>
            </a:extLst>
          </p:cNvPr>
          <p:cNvSpPr/>
          <p:nvPr/>
        </p:nvSpPr>
        <p:spPr>
          <a:xfrm>
            <a:off x="0" y="1200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82" name="Google Shape;282;g1301ef5e45e_1_6"/>
          <p:cNvSpPr txBox="1">
            <a:spLocks noGrp="1"/>
          </p:cNvSpPr>
          <p:nvPr>
            <p:ph type="ctrTitle"/>
          </p:nvPr>
        </p:nvSpPr>
        <p:spPr>
          <a:xfrm>
            <a:off x="311700" y="181081"/>
            <a:ext cx="8520600" cy="37443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5200"/>
              <a:buNone/>
            </a:pPr>
            <a:r>
              <a:rPr lang="en" b="1">
                <a:solidFill>
                  <a:schemeClr val="lt1"/>
                </a:solidFill>
                <a:latin typeface="Roboto Slab"/>
                <a:ea typeface="Roboto Slab"/>
                <a:cs typeface="Roboto Slab"/>
                <a:sym typeface="Roboto Slab"/>
              </a:rPr>
              <a:t>Potential Future Items for Discussion; Meeting Dates/Times;  Locations; Meeting Duration </a:t>
            </a:r>
            <a:endParaRPr b="1" dirty="0">
              <a:solidFill>
                <a:schemeClr val="lt1"/>
              </a:solidFill>
              <a:latin typeface="Roboto Slab"/>
              <a:ea typeface="Roboto Slab"/>
              <a:cs typeface="Roboto Slab"/>
              <a:sym typeface="Roboto Slab"/>
            </a:endParaRPr>
          </a:p>
        </p:txBody>
      </p:sp>
      <p:pic>
        <p:nvPicPr>
          <p:cNvPr id="283" name="Google Shape;283;g1301ef5e45e_1_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11cabce6cf8_0_60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ts val="8575"/>
              <a:buNone/>
            </a:pPr>
            <a:r>
              <a:rPr lang="en" b="1">
                <a:latin typeface="Roboto Slab"/>
                <a:ea typeface="Roboto Slab"/>
                <a:cs typeface="Roboto Slab"/>
                <a:sym typeface="Roboto Slab"/>
              </a:rPr>
              <a:t>Future Meeting Dates </a:t>
            </a:r>
            <a:endParaRPr sz="1600" b="1" dirty="0">
              <a:solidFill>
                <a:srgbClr val="FF0000"/>
              </a:solidFill>
              <a:latin typeface="Roboto Slab"/>
              <a:ea typeface="Roboto Slab"/>
              <a:cs typeface="Roboto Slab"/>
              <a:sym typeface="Roboto Slab"/>
            </a:endParaRPr>
          </a:p>
        </p:txBody>
      </p:sp>
      <p:sp>
        <p:nvSpPr>
          <p:cNvPr id="290" name="Google Shape;290;g11cabce6cf8_0_602"/>
          <p:cNvSpPr txBox="1">
            <a:spLocks noGrp="1"/>
          </p:cNvSpPr>
          <p:nvPr>
            <p:ph type="body" idx="1"/>
          </p:nvPr>
        </p:nvSpPr>
        <p:spPr>
          <a:xfrm>
            <a:off x="540300" y="1093925"/>
            <a:ext cx="7246800" cy="3795300"/>
          </a:xfrm>
          <a:prstGeom prst="rect">
            <a:avLst/>
          </a:prstGeom>
          <a:noFill/>
          <a:ln>
            <a:noFill/>
          </a:ln>
        </p:spPr>
        <p:txBody>
          <a:bodyPr spcFirstLastPara="1" wrap="square" lIns="91425" tIns="91425" rIns="91425" bIns="91425" anchor="t" anchorCtr="0">
            <a:normAutofit fontScale="55000" lnSpcReduction="20000"/>
          </a:bodyPr>
          <a:lstStyle/>
          <a:p>
            <a:pPr marL="457200" marR="0" lvl="0" indent="-354651" algn="l" rtl="0">
              <a:lnSpc>
                <a:spcPct val="115000"/>
              </a:lnSpc>
              <a:spcBef>
                <a:spcPts val="1000"/>
              </a:spcBef>
              <a:spcAft>
                <a:spcPts val="0"/>
              </a:spcAft>
              <a:buClr>
                <a:srgbClr val="595959"/>
              </a:buClr>
              <a:buSzPct val="100000"/>
              <a:buFont typeface="Open Sans"/>
              <a:buChar char="●"/>
            </a:pPr>
            <a:r>
              <a:rPr lang="en" sz="3176">
                <a:solidFill>
                  <a:srgbClr val="595959"/>
                </a:solidFill>
                <a:latin typeface="Open Sans"/>
                <a:ea typeface="Open Sans"/>
                <a:cs typeface="Open Sans"/>
                <a:sym typeface="Open Sans"/>
              </a:rPr>
              <a:t>Wednesday, June 1, 6:30-8:30 pm </a:t>
            </a:r>
            <a:endParaRPr sz="3176" dirty="0">
              <a:solidFill>
                <a:srgbClr val="595959"/>
              </a:solidFill>
              <a:latin typeface="Open Sans"/>
              <a:ea typeface="Open Sans"/>
              <a:cs typeface="Open Sans"/>
              <a:sym typeface="Open Sans"/>
            </a:endParaRPr>
          </a:p>
          <a:p>
            <a:pPr marL="457200" marR="0" lvl="0" indent="-354651" algn="l" rtl="0">
              <a:lnSpc>
                <a:spcPct val="115000"/>
              </a:lnSpc>
              <a:spcBef>
                <a:spcPts val="1000"/>
              </a:spcBef>
              <a:spcAft>
                <a:spcPts val="0"/>
              </a:spcAft>
              <a:buClr>
                <a:srgbClr val="595959"/>
              </a:buClr>
              <a:buSzPct val="100000"/>
              <a:buFont typeface="Open Sans"/>
              <a:buChar char="●"/>
            </a:pPr>
            <a:r>
              <a:rPr lang="en" sz="3176">
                <a:solidFill>
                  <a:srgbClr val="595959"/>
                </a:solidFill>
                <a:latin typeface="Open Sans"/>
                <a:ea typeface="Open Sans"/>
                <a:cs typeface="Open Sans"/>
                <a:sym typeface="Open Sans"/>
              </a:rPr>
              <a:t>Saturday, June 11, 9:00 am to 1:00 pm </a:t>
            </a:r>
            <a:endParaRPr sz="3176" dirty="0">
              <a:solidFill>
                <a:srgbClr val="595959"/>
              </a:solidFill>
              <a:latin typeface="Open Sans"/>
              <a:ea typeface="Open Sans"/>
              <a:cs typeface="Open Sans"/>
              <a:sym typeface="Open Sans"/>
            </a:endParaRPr>
          </a:p>
          <a:p>
            <a:pPr marL="457200" marR="0" lvl="0" indent="-354651" algn="l" rtl="0">
              <a:lnSpc>
                <a:spcPct val="115000"/>
              </a:lnSpc>
              <a:spcBef>
                <a:spcPts val="1000"/>
              </a:spcBef>
              <a:spcAft>
                <a:spcPts val="0"/>
              </a:spcAft>
              <a:buSzPct val="100000"/>
              <a:buFont typeface="Open Sans"/>
              <a:buChar char="●"/>
            </a:pPr>
            <a:r>
              <a:rPr lang="en" sz="3176">
                <a:solidFill>
                  <a:srgbClr val="595959"/>
                </a:solidFill>
                <a:latin typeface="Open Sans"/>
                <a:ea typeface="Open Sans"/>
                <a:cs typeface="Open Sans"/>
                <a:sym typeface="Open Sans"/>
              </a:rPr>
              <a:t>Wednesday, June 22, 6:30</a:t>
            </a:r>
            <a:r>
              <a:rPr lang="en" sz="3176">
                <a:latin typeface="Open Sans"/>
                <a:ea typeface="Open Sans"/>
                <a:cs typeface="Open Sans"/>
                <a:sym typeface="Open Sans"/>
              </a:rPr>
              <a:t>-8:30 pm</a:t>
            </a:r>
            <a:endParaRPr sz="3176" dirty="0">
              <a:latin typeface="Open Sans"/>
              <a:ea typeface="Open Sans"/>
              <a:cs typeface="Open Sans"/>
              <a:sym typeface="Open Sans"/>
            </a:endParaRPr>
          </a:p>
          <a:p>
            <a:pPr marL="457200" marR="0" lvl="0" indent="-354651" algn="l" rtl="0">
              <a:lnSpc>
                <a:spcPct val="115000"/>
              </a:lnSpc>
              <a:spcBef>
                <a:spcPts val="1000"/>
              </a:spcBef>
              <a:spcAft>
                <a:spcPts val="0"/>
              </a:spcAft>
              <a:buSzPct val="100000"/>
              <a:buFont typeface="Open Sans"/>
              <a:buChar char="●"/>
            </a:pPr>
            <a:r>
              <a:rPr lang="en" sz="3176">
                <a:latin typeface="Open Sans"/>
                <a:ea typeface="Open Sans"/>
                <a:cs typeface="Open Sans"/>
                <a:sym typeface="Open Sans"/>
              </a:rPr>
              <a:t>Saturday, June 25, 9:00 am-1:00 pm </a:t>
            </a:r>
            <a:endParaRPr sz="3176" dirty="0">
              <a:latin typeface="Open Sans"/>
              <a:ea typeface="Open Sans"/>
              <a:cs typeface="Open Sans"/>
              <a:sym typeface="Open Sans"/>
            </a:endParaRPr>
          </a:p>
          <a:p>
            <a:pPr marL="457200" lvl="0" indent="-354651" algn="l" rtl="0">
              <a:spcBef>
                <a:spcPts val="1000"/>
              </a:spcBef>
              <a:spcAft>
                <a:spcPts val="0"/>
              </a:spcAft>
              <a:buSzPct val="100000"/>
              <a:buFont typeface="Open Sans"/>
              <a:buChar char="●"/>
            </a:pPr>
            <a:r>
              <a:rPr lang="en" sz="3176">
                <a:latin typeface="Open Sans"/>
                <a:ea typeface="Open Sans"/>
                <a:cs typeface="Open Sans"/>
                <a:sym typeface="Open Sans"/>
              </a:rPr>
              <a:t>Tuesday, June 28, 6:30-8:30 pm (Only if needed)  </a:t>
            </a:r>
            <a:endParaRPr sz="3176" dirty="0">
              <a:latin typeface="Open Sans"/>
              <a:ea typeface="Open Sans"/>
              <a:cs typeface="Open Sans"/>
              <a:sym typeface="Open Sans"/>
            </a:endParaRPr>
          </a:p>
          <a:p>
            <a:pPr marL="457200" lvl="0" indent="-354651" algn="l" rtl="0">
              <a:spcBef>
                <a:spcPts val="1000"/>
              </a:spcBef>
              <a:spcAft>
                <a:spcPts val="0"/>
              </a:spcAft>
              <a:buSzPct val="100000"/>
              <a:buFont typeface="Open Sans"/>
              <a:buChar char="●"/>
            </a:pPr>
            <a:r>
              <a:rPr lang="en" sz="3176">
                <a:latin typeface="Open Sans"/>
                <a:ea typeface="Open Sans"/>
                <a:cs typeface="Open Sans"/>
                <a:sym typeface="Open Sans"/>
              </a:rPr>
              <a:t>Wednesday, June 29, 6:30-8:30 pm </a:t>
            </a:r>
            <a:endParaRPr sz="3176" dirty="0">
              <a:latin typeface="Open Sans"/>
              <a:ea typeface="Open Sans"/>
              <a:cs typeface="Open Sans"/>
              <a:sym typeface="Open Sans"/>
            </a:endParaRPr>
          </a:p>
          <a:p>
            <a:pPr marL="457200" lvl="0" indent="-354651" algn="l" rtl="0">
              <a:spcBef>
                <a:spcPts val="1000"/>
              </a:spcBef>
              <a:spcAft>
                <a:spcPts val="0"/>
              </a:spcAft>
              <a:buSzPct val="100000"/>
              <a:buFont typeface="Open Sans"/>
              <a:buChar char="●"/>
            </a:pPr>
            <a:r>
              <a:rPr lang="en" sz="3176">
                <a:latin typeface="Open Sans"/>
                <a:ea typeface="Open Sans"/>
                <a:cs typeface="Open Sans"/>
                <a:sym typeface="Open Sans"/>
              </a:rPr>
              <a:t>Wednesday, July 20, 6:30-8:30 pm </a:t>
            </a:r>
            <a:endParaRPr sz="3176" dirty="0">
              <a:latin typeface="Open Sans"/>
              <a:ea typeface="Open Sans"/>
              <a:cs typeface="Open Sans"/>
              <a:sym typeface="Open Sans"/>
            </a:endParaRPr>
          </a:p>
          <a:p>
            <a:pPr marL="457200" lvl="0" indent="-354651" algn="l" rtl="0">
              <a:spcBef>
                <a:spcPts val="1000"/>
              </a:spcBef>
              <a:spcAft>
                <a:spcPts val="0"/>
              </a:spcAft>
              <a:buSzPct val="100000"/>
              <a:buFont typeface="Open Sans"/>
              <a:buChar char="●"/>
            </a:pPr>
            <a:r>
              <a:rPr lang="en" sz="3176">
                <a:latin typeface="Open Sans"/>
                <a:ea typeface="Open Sans"/>
                <a:cs typeface="Open Sans"/>
                <a:sym typeface="Open Sans"/>
              </a:rPr>
              <a:t>Saturday, July 28, 9:00 am-1:00 pm (Only if needed) </a:t>
            </a:r>
            <a:endParaRPr sz="3176" dirty="0">
              <a:latin typeface="Open Sans"/>
              <a:ea typeface="Open Sans"/>
              <a:cs typeface="Open Sans"/>
              <a:sym typeface="Open Sans"/>
            </a:endParaRPr>
          </a:p>
          <a:p>
            <a:pPr marL="457200" marR="0" lvl="0" indent="0" algn="l" rtl="0">
              <a:lnSpc>
                <a:spcPct val="115000"/>
              </a:lnSpc>
              <a:spcBef>
                <a:spcPts val="1000"/>
              </a:spcBef>
              <a:spcAft>
                <a:spcPts val="0"/>
              </a:spcAft>
              <a:buNone/>
            </a:pPr>
            <a:r>
              <a:rPr lang="en">
                <a:solidFill>
                  <a:srgbClr val="595959"/>
                </a:solidFill>
                <a:latin typeface="Open Sans"/>
                <a:ea typeface="Open Sans"/>
                <a:cs typeface="Open Sans"/>
                <a:sym typeface="Open Sans"/>
              </a:rPr>
              <a:t>  </a:t>
            </a:r>
            <a:endParaRPr dirty="0">
              <a:solidFill>
                <a:srgbClr val="595959"/>
              </a:solidFill>
              <a:latin typeface="Open Sans"/>
              <a:ea typeface="Open Sans"/>
              <a:cs typeface="Open Sans"/>
              <a:sym typeface="Open Sans"/>
            </a:endParaRPr>
          </a:p>
        </p:txBody>
      </p:sp>
      <p:sp>
        <p:nvSpPr>
          <p:cNvPr id="292" name="Google Shape;292;g11cabce6cf8_0_602">
            <a:extLst>
              <a:ext uri="{C183D7F6-B498-43B3-948B-1728B52AA6E4}">
                <adec:decorative xmlns:adec="http://schemas.microsoft.com/office/drawing/2017/decorative" val="1"/>
              </a:ext>
            </a:extLst>
          </p:cNvPr>
          <p:cNvSpPr/>
          <p:nvPr/>
        </p:nvSpPr>
        <p:spPr>
          <a:xfrm>
            <a:off x="-12000" y="0"/>
            <a:ext cx="9156000" cy="1680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293" name="Google Shape;293;g11cabce6cf8_0_60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449375" y="4539075"/>
            <a:ext cx="572700" cy="57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12ec9415aa6_3_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ts val="8575"/>
              <a:buNone/>
            </a:pPr>
            <a:r>
              <a:rPr lang="en" b="1">
                <a:latin typeface="Roboto Slab"/>
                <a:ea typeface="Roboto Slab"/>
                <a:cs typeface="Roboto Slab"/>
                <a:sym typeface="Roboto Slab"/>
              </a:rPr>
              <a:t>Reminder: Office Hours </a:t>
            </a:r>
            <a:endParaRPr sz="1600" b="1" dirty="0">
              <a:solidFill>
                <a:srgbClr val="FF0000"/>
              </a:solidFill>
              <a:latin typeface="Roboto Slab"/>
              <a:ea typeface="Roboto Slab"/>
              <a:cs typeface="Roboto Slab"/>
              <a:sym typeface="Roboto Slab"/>
            </a:endParaRPr>
          </a:p>
        </p:txBody>
      </p:sp>
      <p:sp>
        <p:nvSpPr>
          <p:cNvPr id="302" name="Google Shape;302;g12ec9415aa6_3_0">
            <a:extLst>
              <a:ext uri="{C183D7F6-B498-43B3-948B-1728B52AA6E4}">
                <adec:decorative xmlns:adec="http://schemas.microsoft.com/office/drawing/2017/decorative" val="1"/>
              </a:ext>
            </a:extLst>
          </p:cNvPr>
          <p:cNvSpPr/>
          <p:nvPr/>
        </p:nvSpPr>
        <p:spPr>
          <a:xfrm>
            <a:off x="-12000" y="0"/>
            <a:ext cx="9156000" cy="1680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303" name="Google Shape;303;g12ec9415aa6_3_0">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449375" y="4539075"/>
            <a:ext cx="572700" cy="572700"/>
          </a:xfrm>
          <a:prstGeom prst="rect">
            <a:avLst/>
          </a:prstGeom>
          <a:noFill/>
          <a:ln>
            <a:noFill/>
          </a:ln>
        </p:spPr>
      </p:pic>
      <p:sp>
        <p:nvSpPr>
          <p:cNvPr id="306" name="Google Shape;306;g12ec9415aa6_3_0"/>
          <p:cNvSpPr txBox="1"/>
          <p:nvPr/>
        </p:nvSpPr>
        <p:spPr>
          <a:xfrm>
            <a:off x="234575" y="1017725"/>
            <a:ext cx="8520600" cy="2232000"/>
          </a:xfrm>
          <a:prstGeom prst="rect">
            <a:avLst/>
          </a:prstGeom>
          <a:noFill/>
          <a:ln>
            <a:noFill/>
          </a:ln>
        </p:spPr>
        <p:txBody>
          <a:bodyPr spcFirstLastPara="1" wrap="square" lIns="91425" tIns="91425" rIns="91425" bIns="91425" anchor="t" anchorCtr="0">
            <a:spAutoFit/>
          </a:bodyPr>
          <a:lstStyle/>
          <a:p>
            <a:pPr marL="457200" marR="0" lvl="0" indent="-342900" algn="l" rtl="0">
              <a:lnSpc>
                <a:spcPct val="100000"/>
              </a:lnSpc>
              <a:spcBef>
                <a:spcPts val="840"/>
              </a:spcBef>
              <a:spcAft>
                <a:spcPts val="0"/>
              </a:spcAft>
              <a:buClr>
                <a:srgbClr val="434343"/>
              </a:buClr>
              <a:buSzPts val="1800"/>
              <a:buFont typeface="Open Sans"/>
              <a:buChar char="●"/>
            </a:pPr>
            <a:r>
              <a:rPr lang="en" sz="1800" b="0" i="0" u="none" strike="noStrike" cap="none">
                <a:solidFill>
                  <a:srgbClr val="434343"/>
                </a:solidFill>
                <a:highlight>
                  <a:schemeClr val="lt1"/>
                </a:highlight>
                <a:latin typeface="Open Sans"/>
                <a:ea typeface="Open Sans"/>
                <a:cs typeface="Open Sans"/>
                <a:sym typeface="Open Sans"/>
              </a:rPr>
              <a:t>The district will host office hours </a:t>
            </a:r>
            <a:r>
              <a:rPr lang="en" sz="1800" b="1" i="0" u="none" strike="noStrike" cap="none">
                <a:solidFill>
                  <a:srgbClr val="434343"/>
                </a:solidFill>
                <a:highlight>
                  <a:schemeClr val="lt1"/>
                </a:highlight>
                <a:latin typeface="Open Sans"/>
                <a:ea typeface="Open Sans"/>
                <a:cs typeface="Open Sans"/>
                <a:sym typeface="Open Sans"/>
              </a:rPr>
              <a:t>every Monday, starting June 6 </a:t>
            </a:r>
            <a:endParaRPr sz="1800" b="1" i="0" u="none" strike="noStrike" cap="none" dirty="0">
              <a:solidFill>
                <a:srgbClr val="434343"/>
              </a:solidFill>
              <a:highlight>
                <a:schemeClr val="lt1"/>
              </a:highlight>
              <a:latin typeface="Open Sans"/>
              <a:ea typeface="Open Sans"/>
              <a:cs typeface="Open Sans"/>
              <a:sym typeface="Open Sans"/>
            </a:endParaRPr>
          </a:p>
          <a:p>
            <a:pPr marL="457200" marR="0" lvl="0" indent="-342900" algn="l" rtl="0">
              <a:lnSpc>
                <a:spcPct val="100000"/>
              </a:lnSpc>
              <a:spcBef>
                <a:spcPts val="1000"/>
              </a:spcBef>
              <a:spcAft>
                <a:spcPts val="0"/>
              </a:spcAft>
              <a:buClr>
                <a:srgbClr val="434343"/>
              </a:buClr>
              <a:buSzPts val="1800"/>
              <a:buFont typeface="Open Sans"/>
              <a:buChar char="●"/>
            </a:pPr>
            <a:r>
              <a:rPr lang="en" sz="1800" b="0" i="0" u="none" strike="noStrike" cap="none">
                <a:solidFill>
                  <a:srgbClr val="434343"/>
                </a:solidFill>
                <a:highlight>
                  <a:schemeClr val="lt1"/>
                </a:highlight>
                <a:latin typeface="Open Sans"/>
                <a:ea typeface="Open Sans"/>
                <a:cs typeface="Open Sans"/>
                <a:sym typeface="Open Sans"/>
              </a:rPr>
              <a:t>Office hours will be held at Central Office from 4-7pm </a:t>
            </a:r>
            <a:endParaRPr sz="1800" b="0" i="0" u="none" strike="noStrike" cap="none" dirty="0">
              <a:solidFill>
                <a:srgbClr val="434343"/>
              </a:solidFill>
              <a:highlight>
                <a:schemeClr val="lt1"/>
              </a:highlight>
              <a:latin typeface="Open Sans"/>
              <a:ea typeface="Open Sans"/>
              <a:cs typeface="Open Sans"/>
              <a:sym typeface="Open Sans"/>
            </a:endParaRPr>
          </a:p>
          <a:p>
            <a:pPr marL="457200" marR="0" lvl="0" indent="-342900" algn="l" rtl="0">
              <a:lnSpc>
                <a:spcPct val="100000"/>
              </a:lnSpc>
              <a:spcBef>
                <a:spcPts val="1000"/>
              </a:spcBef>
              <a:spcAft>
                <a:spcPts val="0"/>
              </a:spcAft>
              <a:buClr>
                <a:srgbClr val="434343"/>
              </a:buClr>
              <a:buSzPts val="1800"/>
              <a:buFont typeface="Open Sans"/>
              <a:buChar char="●"/>
            </a:pPr>
            <a:r>
              <a:rPr lang="en" sz="1800" b="0" i="0" u="none" strike="noStrike" cap="none">
                <a:solidFill>
                  <a:srgbClr val="434343"/>
                </a:solidFill>
                <a:highlight>
                  <a:schemeClr val="lt1"/>
                </a:highlight>
                <a:latin typeface="Open Sans"/>
                <a:ea typeface="Open Sans"/>
                <a:cs typeface="Open Sans"/>
                <a:sym typeface="Open Sans"/>
              </a:rPr>
              <a:t>If you plan to attend, please sign up for a time slot so we can ensure the proper staff are in attendance </a:t>
            </a:r>
            <a:endParaRPr sz="1800" b="0" i="0" u="none" strike="noStrike" cap="none" dirty="0">
              <a:solidFill>
                <a:srgbClr val="434343"/>
              </a:solidFill>
              <a:highlight>
                <a:schemeClr val="lt1"/>
              </a:highlight>
              <a:latin typeface="Open Sans"/>
              <a:ea typeface="Open Sans"/>
              <a:cs typeface="Open Sans"/>
              <a:sym typeface="Open Sans"/>
            </a:endParaRPr>
          </a:p>
          <a:p>
            <a:pPr marL="457200" marR="0" lvl="0" indent="-342900" algn="l" rtl="0">
              <a:lnSpc>
                <a:spcPct val="100000"/>
              </a:lnSpc>
              <a:spcBef>
                <a:spcPts val="1000"/>
              </a:spcBef>
              <a:spcAft>
                <a:spcPts val="1000"/>
              </a:spcAft>
              <a:buClr>
                <a:srgbClr val="434343"/>
              </a:buClr>
              <a:buSzPts val="1800"/>
              <a:buFont typeface="Open Sans"/>
              <a:buChar char="●"/>
            </a:pPr>
            <a:r>
              <a:rPr lang="en" sz="1800" b="0" i="0" u="none" strike="noStrike" cap="none">
                <a:solidFill>
                  <a:srgbClr val="434343"/>
                </a:solidFill>
                <a:highlight>
                  <a:schemeClr val="lt1"/>
                </a:highlight>
                <a:latin typeface="Open Sans"/>
                <a:ea typeface="Open Sans"/>
                <a:cs typeface="Open Sans"/>
                <a:sym typeface="Open Sans"/>
              </a:rPr>
              <a:t>Sign up by sending an email to </a:t>
            </a:r>
            <a:r>
              <a:rPr lang="en" sz="1800" b="0" i="0" u="sng" strike="noStrike" cap="none">
                <a:solidFill>
                  <a:schemeClr val="hlink"/>
                </a:solidFill>
                <a:highlight>
                  <a:schemeClr val="lt1"/>
                </a:highlight>
                <a:latin typeface="Open Sans"/>
                <a:ea typeface="Open Sans"/>
                <a:cs typeface="Open Sans"/>
                <a:sym typeface="Open Sans"/>
                <a:hlinkClick r:id="rId4"/>
              </a:rPr>
              <a:t>Jasmine Correa</a:t>
            </a:r>
            <a:r>
              <a:rPr lang="en" sz="1800" b="0" i="0" u="none" strike="noStrike" cap="none">
                <a:solidFill>
                  <a:srgbClr val="434343"/>
                </a:solidFill>
                <a:highlight>
                  <a:schemeClr val="lt1"/>
                </a:highlight>
                <a:latin typeface="Open Sans"/>
                <a:ea typeface="Open Sans"/>
                <a:cs typeface="Open Sans"/>
                <a:sym typeface="Open Sans"/>
              </a:rPr>
              <a:t> </a:t>
            </a:r>
            <a:r>
              <a:rPr lang="en" sz="1800" b="1" i="0" u="none" strike="noStrike" cap="none">
                <a:solidFill>
                  <a:srgbClr val="434343"/>
                </a:solidFill>
                <a:highlight>
                  <a:schemeClr val="lt1"/>
                </a:highlight>
                <a:latin typeface="Open Sans"/>
                <a:ea typeface="Open Sans"/>
                <a:cs typeface="Open Sans"/>
                <a:sym typeface="Open Sans"/>
              </a:rPr>
              <a:t>by the Wednesday prior, </a:t>
            </a:r>
            <a:r>
              <a:rPr lang="en" sz="1800" b="0" i="0" u="none" strike="noStrike" cap="none">
                <a:solidFill>
                  <a:srgbClr val="434343"/>
                </a:solidFill>
                <a:highlight>
                  <a:schemeClr val="lt1"/>
                </a:highlight>
                <a:latin typeface="Open Sans"/>
                <a:ea typeface="Open Sans"/>
                <a:cs typeface="Open Sans"/>
                <a:sym typeface="Open Sans"/>
              </a:rPr>
              <a:t>include the topic you’d like to cover and the time you plan to attend </a:t>
            </a:r>
            <a:endParaRPr sz="1800" b="0" i="0" u="none" strike="noStrike" cap="none" dirty="0">
              <a:solidFill>
                <a:srgbClr val="434343"/>
              </a:solidFill>
              <a:highlight>
                <a:schemeClr val="lt1"/>
              </a:highlight>
              <a:latin typeface="Open Sans"/>
              <a:ea typeface="Open Sans"/>
              <a:cs typeface="Open Sans"/>
              <a:sym typeface="Open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0"/>
        <p:cNvGrpSpPr/>
        <p:nvPr/>
      </p:nvGrpSpPr>
      <p:grpSpPr>
        <a:xfrm>
          <a:off x="0" y="0"/>
          <a:ext cx="0" cy="0"/>
          <a:chOff x="0" y="0"/>
          <a:chExt cx="0" cy="0"/>
        </a:xfrm>
      </p:grpSpPr>
      <p:sp>
        <p:nvSpPr>
          <p:cNvPr id="311" name="Google Shape;311;g11cabce6cf8_0_658">
            <a:extLst>
              <a:ext uri="{C183D7F6-B498-43B3-948B-1728B52AA6E4}">
                <adec:decorative xmlns:adec="http://schemas.microsoft.com/office/drawing/2017/decorative" val="1"/>
              </a:ext>
            </a:extLst>
          </p:cNvPr>
          <p:cNvSpPr/>
          <p:nvPr/>
        </p:nvSpPr>
        <p:spPr>
          <a:xfrm>
            <a:off x="0" y="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12" name="Google Shape;312;g11cabce6cf8_0_658"/>
          <p:cNvSpPr txBox="1">
            <a:spLocks noGrp="1"/>
          </p:cNvSpPr>
          <p:nvPr>
            <p:ph type="ctrTitle"/>
          </p:nvPr>
        </p:nvSpPr>
        <p:spPr>
          <a:xfrm>
            <a:off x="311700" y="181081"/>
            <a:ext cx="8520600" cy="37443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00000"/>
              <a:buNone/>
            </a:pPr>
            <a:r>
              <a:rPr lang="en" b="1">
                <a:solidFill>
                  <a:schemeClr val="lt1"/>
                </a:solidFill>
                <a:latin typeface="Roboto Slab"/>
                <a:ea typeface="Roboto Slab"/>
                <a:cs typeface="Roboto Slab"/>
                <a:sym typeface="Roboto Slab"/>
              </a:rPr>
              <a:t>Equity Workshop #3: Connecting the Long-Range Planning Process with the Bond Steering Committee Charge</a:t>
            </a:r>
            <a:endParaRPr b="1" dirty="0">
              <a:solidFill>
                <a:schemeClr val="lt1"/>
              </a:solidFill>
              <a:latin typeface="Roboto Slab"/>
              <a:ea typeface="Roboto Slab"/>
              <a:cs typeface="Roboto Slab"/>
              <a:sym typeface="Roboto Slab"/>
            </a:endParaRPr>
          </a:p>
        </p:txBody>
      </p:sp>
      <p:pic>
        <p:nvPicPr>
          <p:cNvPr id="313" name="Google Shape;313;g11cabce6cf8_0_658">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1308bd543aa_1_111"/>
          <p:cNvSpPr txBox="1">
            <a:spLocks noGrp="1"/>
          </p:cNvSpPr>
          <p:nvPr>
            <p:ph type="title"/>
          </p:nvPr>
        </p:nvSpPr>
        <p:spPr>
          <a:xfrm>
            <a:off x="777240" y="2059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a:t>Welcome </a:t>
            </a:r>
            <a:endParaRPr dirty="0"/>
          </a:p>
        </p:txBody>
      </p:sp>
      <p:sp>
        <p:nvSpPr>
          <p:cNvPr id="320" name="Google Shape;320;g1308bd543aa_1_111"/>
          <p:cNvSpPr txBox="1">
            <a:spLocks noGrp="1"/>
          </p:cNvSpPr>
          <p:nvPr>
            <p:ph type="body" idx="1"/>
          </p:nvPr>
        </p:nvSpPr>
        <p:spPr>
          <a:xfrm>
            <a:off x="966000" y="1435175"/>
            <a:ext cx="5224200" cy="278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3200"/>
              <a:buNone/>
            </a:pPr>
            <a:r>
              <a:rPr lang="en" sz="1700">
                <a:solidFill>
                  <a:schemeClr val="dk2"/>
                </a:solidFill>
              </a:rPr>
              <a:t>“Working toward equity is not simple. The right path is not always obvious or direct. There will be momentum and redirection. There’s no need to downplay these facts. Acknowledge complexity and choose courage anyway.”</a:t>
            </a:r>
            <a:endParaRPr sz="1700" dirty="0">
              <a:solidFill>
                <a:schemeClr val="dk2"/>
              </a:solidFill>
            </a:endParaRPr>
          </a:p>
          <a:p>
            <a:pPr marL="0" lvl="0" indent="0" algn="l" rtl="0">
              <a:lnSpc>
                <a:spcPct val="115000"/>
              </a:lnSpc>
              <a:spcBef>
                <a:spcPts val="1200"/>
              </a:spcBef>
              <a:spcAft>
                <a:spcPts val="0"/>
              </a:spcAft>
              <a:buSzPts val="3200"/>
              <a:buNone/>
            </a:pPr>
            <a:br>
              <a:rPr lang="en" sz="1700">
                <a:solidFill>
                  <a:schemeClr val="dk2"/>
                </a:solidFill>
              </a:rPr>
            </a:br>
            <a:r>
              <a:rPr lang="en" sz="1700">
                <a:solidFill>
                  <a:schemeClr val="dk2"/>
                </a:solidFill>
              </a:rPr>
              <a:t>-Dr. Jamila Dugan</a:t>
            </a:r>
            <a:br>
              <a:rPr lang="en" sz="1700">
                <a:solidFill>
                  <a:schemeClr val="dk2"/>
                </a:solidFill>
              </a:rPr>
            </a:br>
            <a:r>
              <a:rPr lang="en" sz="1700">
                <a:solidFill>
                  <a:schemeClr val="dk2"/>
                </a:solidFill>
              </a:rPr>
              <a:t>Author of </a:t>
            </a:r>
            <a:r>
              <a:rPr lang="en" sz="1700" i="1">
                <a:solidFill>
                  <a:schemeClr val="dk2"/>
                </a:solidFill>
              </a:rPr>
              <a:t>Street Data</a:t>
            </a:r>
            <a:r>
              <a:rPr lang="en" sz="1700">
                <a:solidFill>
                  <a:srgbClr val="0070C0"/>
                </a:solidFill>
              </a:rPr>
              <a:t>	</a:t>
            </a:r>
            <a:r>
              <a:rPr lang="en" sz="1600">
                <a:solidFill>
                  <a:srgbClr val="0070C0"/>
                </a:solidFill>
              </a:rPr>
              <a:t>					                                                                            </a:t>
            </a:r>
            <a:endParaRPr sz="2100" dirty="0"/>
          </a:p>
        </p:txBody>
      </p:sp>
      <p:pic>
        <p:nvPicPr>
          <p:cNvPr id="322" name="Google Shape;322;g1308bd543aa_1_111" descr="Image is of Dr. Jamila Dugan, Author of Street Data. "/>
          <p:cNvPicPr preferRelativeResize="0"/>
          <p:nvPr/>
        </p:nvPicPr>
        <p:blipFill rotWithShape="1">
          <a:blip r:embed="rId3">
            <a:alphaModFix/>
          </a:blip>
          <a:srcRect/>
          <a:stretch/>
        </p:blipFill>
        <p:spPr>
          <a:xfrm>
            <a:off x="6531725" y="1413874"/>
            <a:ext cx="2196550" cy="2831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1308bd543aa_1_119"/>
          <p:cNvSpPr txBox="1">
            <a:spLocks noGrp="1"/>
          </p:cNvSpPr>
          <p:nvPr>
            <p:ph type="title"/>
          </p:nvPr>
        </p:nvSpPr>
        <p:spPr>
          <a:xfrm>
            <a:off x="3340150" y="1179350"/>
            <a:ext cx="5625000" cy="23160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 sz="3000">
                <a:latin typeface="Open Sans"/>
                <a:ea typeface="Open Sans"/>
                <a:cs typeface="Open Sans"/>
                <a:sym typeface="Open Sans"/>
              </a:rPr>
              <a:t>Centering Equity in Austin ISD Bond Planning for Students</a:t>
            </a:r>
            <a:endParaRPr sz="3000" dirty="0">
              <a:latin typeface="Open Sans"/>
              <a:ea typeface="Open Sans"/>
              <a:cs typeface="Open Sans"/>
              <a:sym typeface="Open Sans"/>
            </a:endParaRPr>
          </a:p>
          <a:p>
            <a:pPr marL="0" lvl="0" indent="0" algn="ctr" rtl="0">
              <a:lnSpc>
                <a:spcPct val="100000"/>
              </a:lnSpc>
              <a:spcBef>
                <a:spcPts val="1000"/>
              </a:spcBef>
              <a:spcAft>
                <a:spcPts val="0"/>
              </a:spcAft>
              <a:buSzPts val="1800"/>
              <a:buNone/>
            </a:pPr>
            <a:endParaRPr sz="2100" dirty="0">
              <a:solidFill>
                <a:srgbClr val="9900FF"/>
              </a:solidFill>
              <a:latin typeface="Open Sans"/>
              <a:ea typeface="Open Sans"/>
              <a:cs typeface="Open Sans"/>
              <a:sym typeface="Open Sans"/>
            </a:endParaRPr>
          </a:p>
          <a:p>
            <a:pPr marL="0" lvl="0" indent="0" algn="ctr" rtl="0">
              <a:lnSpc>
                <a:spcPct val="100000"/>
              </a:lnSpc>
              <a:spcBef>
                <a:spcPts val="1000"/>
              </a:spcBef>
              <a:spcAft>
                <a:spcPts val="0"/>
              </a:spcAft>
              <a:buSzPts val="1800"/>
              <a:buNone/>
            </a:pPr>
            <a:r>
              <a:rPr lang="en" sz="2200">
                <a:solidFill>
                  <a:srgbClr val="9900FF"/>
                </a:solidFill>
                <a:latin typeface="Open Sans"/>
                <a:ea typeface="Open Sans"/>
                <a:cs typeface="Open Sans"/>
                <a:sym typeface="Open Sans"/>
              </a:rPr>
              <a:t>Part 3: Connecting the LRP Process with the BSC Charge</a:t>
            </a:r>
            <a:endParaRPr sz="2200" dirty="0">
              <a:solidFill>
                <a:srgbClr val="9900FF"/>
              </a:solidFill>
              <a:latin typeface="Open Sans"/>
              <a:ea typeface="Open Sans"/>
              <a:cs typeface="Open Sans"/>
              <a:sym typeface="Open Sans"/>
            </a:endParaRPr>
          </a:p>
          <a:p>
            <a:pPr marL="0" lvl="0" indent="0" algn="ctr" rtl="0">
              <a:lnSpc>
                <a:spcPct val="100000"/>
              </a:lnSpc>
              <a:spcBef>
                <a:spcPts val="1000"/>
              </a:spcBef>
              <a:spcAft>
                <a:spcPts val="0"/>
              </a:spcAft>
              <a:buSzPts val="1800"/>
              <a:buNone/>
            </a:pPr>
            <a:endParaRPr sz="2500" dirty="0">
              <a:latin typeface="Open Sans"/>
              <a:ea typeface="Open Sans"/>
              <a:cs typeface="Open Sans"/>
              <a:sym typeface="Open Sans"/>
            </a:endParaRPr>
          </a:p>
        </p:txBody>
      </p:sp>
      <p:sp>
        <p:nvSpPr>
          <p:cNvPr id="328" name="Google Shape;328;g1308bd543aa_1_119"/>
          <p:cNvSpPr txBox="1">
            <a:spLocks noGrp="1"/>
          </p:cNvSpPr>
          <p:nvPr>
            <p:ph type="body" idx="1"/>
          </p:nvPr>
        </p:nvSpPr>
        <p:spPr>
          <a:xfrm>
            <a:off x="3485800" y="3439455"/>
            <a:ext cx="5333700" cy="10419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600"/>
              </a:spcBef>
              <a:spcAft>
                <a:spcPts val="0"/>
              </a:spcAft>
              <a:buSzPts val="2400"/>
              <a:buNone/>
            </a:pPr>
            <a:r>
              <a:rPr lang="en" sz="1900" b="1">
                <a:latin typeface="Lato"/>
                <a:ea typeface="Lato"/>
                <a:cs typeface="Lato"/>
                <a:sym typeface="Lato"/>
              </a:rPr>
              <a:t>June 1, 2022</a:t>
            </a:r>
            <a:endParaRPr sz="1900" b="1" dirty="0">
              <a:solidFill>
                <a:schemeClr val="dk2"/>
              </a:solidFill>
              <a:latin typeface="Lato"/>
              <a:ea typeface="Lato"/>
              <a:cs typeface="Lato"/>
              <a:sym typeface="Lato"/>
            </a:endParaRPr>
          </a:p>
          <a:p>
            <a:pPr marL="0" lvl="0" indent="0" algn="l" rtl="0">
              <a:lnSpc>
                <a:spcPct val="100000"/>
              </a:lnSpc>
              <a:spcBef>
                <a:spcPts val="600"/>
              </a:spcBef>
              <a:spcAft>
                <a:spcPts val="0"/>
              </a:spcAft>
              <a:buSzPts val="2400"/>
              <a:buNone/>
            </a:pPr>
            <a:endParaRPr sz="1900" b="1" dirty="0">
              <a:latin typeface="Lato"/>
              <a:ea typeface="Lato"/>
              <a:cs typeface="Lato"/>
              <a:sym typeface="Lato"/>
            </a:endParaRPr>
          </a:p>
        </p:txBody>
      </p:sp>
      <p:sp>
        <p:nvSpPr>
          <p:cNvPr id="329" name="Google Shape;329;g1308bd543aa_1_119"/>
          <p:cNvSpPr txBox="1">
            <a:spLocks noGrp="1"/>
          </p:cNvSpPr>
          <p:nvPr>
            <p:ph type="sldNum" idx="4294967295"/>
          </p:nvPr>
        </p:nvSpPr>
        <p:spPr>
          <a:xfrm>
            <a:off x="8556784" y="4749851"/>
            <a:ext cx="548700" cy="3936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1300"/>
              <a:buNone/>
            </a:pPr>
            <a:fld id="{00000000-1234-1234-1234-123412341234}" type="slidenum">
              <a:rPr lang="en"/>
              <a:t>18</a:t>
            </a:fld>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1308bd543aa_1_125"/>
          <p:cNvSpPr txBox="1">
            <a:spLocks noGrp="1"/>
          </p:cNvSpPr>
          <p:nvPr>
            <p:ph type="title"/>
          </p:nvPr>
        </p:nvSpPr>
        <p:spPr>
          <a:xfrm>
            <a:off x="777250" y="205975"/>
            <a:ext cx="81432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sz="3400"/>
              <a:t>Roadmap for Today’s Session - 95 min</a:t>
            </a:r>
            <a:endParaRPr sz="3400" dirty="0"/>
          </a:p>
        </p:txBody>
      </p:sp>
      <p:sp>
        <p:nvSpPr>
          <p:cNvPr id="335" name="Google Shape;335;g1308bd543aa_1_125"/>
          <p:cNvSpPr txBox="1">
            <a:spLocks noGrp="1"/>
          </p:cNvSpPr>
          <p:nvPr>
            <p:ph type="body" idx="1"/>
          </p:nvPr>
        </p:nvSpPr>
        <p:spPr>
          <a:xfrm>
            <a:off x="777250" y="1063376"/>
            <a:ext cx="7909500" cy="3491100"/>
          </a:xfrm>
          <a:prstGeom prst="rect">
            <a:avLst/>
          </a:prstGeom>
          <a:noFill/>
          <a:ln>
            <a:noFill/>
          </a:ln>
        </p:spPr>
        <p:txBody>
          <a:bodyPr spcFirstLastPara="1" wrap="square" lIns="91425" tIns="45700" rIns="91425" bIns="45700" anchor="t" anchorCtr="0">
            <a:noAutofit/>
          </a:bodyPr>
          <a:lstStyle/>
          <a:p>
            <a:pPr marL="457200" lvl="0" indent="-358775" algn="l" rtl="0">
              <a:lnSpc>
                <a:spcPct val="100000"/>
              </a:lnSpc>
              <a:spcBef>
                <a:spcPts val="640"/>
              </a:spcBef>
              <a:spcAft>
                <a:spcPts val="0"/>
              </a:spcAft>
              <a:buClr>
                <a:srgbClr val="A53338"/>
              </a:buClr>
              <a:buSzPts val="2050"/>
              <a:buChar char="•"/>
            </a:pPr>
            <a:r>
              <a:rPr lang="en" sz="2050">
                <a:solidFill>
                  <a:srgbClr val="3C4043"/>
                </a:solidFill>
                <a:highlight>
                  <a:srgbClr val="FFFFFF"/>
                </a:highlight>
              </a:rPr>
              <a:t>Who is in the room? - 5 min</a:t>
            </a:r>
            <a:endParaRPr sz="2050" dirty="0">
              <a:solidFill>
                <a:srgbClr val="3C4043"/>
              </a:solidFill>
              <a:highlight>
                <a:srgbClr val="FFFFFF"/>
              </a:highlight>
            </a:endParaRPr>
          </a:p>
          <a:p>
            <a:pPr marL="457200" lvl="0" indent="-358775" algn="l" rtl="0">
              <a:lnSpc>
                <a:spcPct val="100000"/>
              </a:lnSpc>
              <a:spcBef>
                <a:spcPts val="1000"/>
              </a:spcBef>
              <a:spcAft>
                <a:spcPts val="0"/>
              </a:spcAft>
              <a:buClr>
                <a:srgbClr val="A53338"/>
              </a:buClr>
              <a:buSzPts val="2050"/>
              <a:buChar char="•"/>
            </a:pPr>
            <a:r>
              <a:rPr lang="en" sz="2050">
                <a:solidFill>
                  <a:srgbClr val="3C4043"/>
                </a:solidFill>
                <a:highlight>
                  <a:srgbClr val="FFFFFF"/>
                </a:highlight>
              </a:rPr>
              <a:t>What are your cultural norms (pairs)? - 10 min</a:t>
            </a:r>
            <a:endParaRPr sz="2050" dirty="0">
              <a:solidFill>
                <a:srgbClr val="3C4043"/>
              </a:solidFill>
              <a:highlight>
                <a:srgbClr val="FFFFFF"/>
              </a:highlight>
            </a:endParaRPr>
          </a:p>
          <a:p>
            <a:pPr marL="457200" lvl="0" indent="-358775" algn="l" rtl="0">
              <a:lnSpc>
                <a:spcPct val="100000"/>
              </a:lnSpc>
              <a:spcBef>
                <a:spcPts val="1000"/>
              </a:spcBef>
              <a:spcAft>
                <a:spcPts val="0"/>
              </a:spcAft>
              <a:buClr>
                <a:srgbClr val="A53338"/>
              </a:buClr>
              <a:buSzPts val="2050"/>
              <a:buChar char="•"/>
            </a:pPr>
            <a:r>
              <a:rPr lang="en" sz="2050">
                <a:solidFill>
                  <a:srgbClr val="3C4043"/>
                </a:solidFill>
                <a:highlight>
                  <a:srgbClr val="FFFFFF"/>
                </a:highlight>
              </a:rPr>
              <a:t>May 25th recap - 10 min</a:t>
            </a:r>
            <a:endParaRPr sz="2050" dirty="0">
              <a:solidFill>
                <a:srgbClr val="3C4043"/>
              </a:solidFill>
              <a:highlight>
                <a:srgbClr val="FFFFFF"/>
              </a:highlight>
            </a:endParaRPr>
          </a:p>
          <a:p>
            <a:pPr marL="457200" lvl="0" indent="-358775" algn="l" rtl="0">
              <a:lnSpc>
                <a:spcPct val="100000"/>
              </a:lnSpc>
              <a:spcBef>
                <a:spcPts val="1000"/>
              </a:spcBef>
              <a:spcAft>
                <a:spcPts val="0"/>
              </a:spcAft>
              <a:buClr>
                <a:srgbClr val="A53338"/>
              </a:buClr>
              <a:buSzPts val="2050"/>
              <a:buChar char="•"/>
            </a:pPr>
            <a:r>
              <a:rPr lang="en" sz="2050">
                <a:solidFill>
                  <a:srgbClr val="3C4043"/>
                </a:solidFill>
                <a:highlight>
                  <a:srgbClr val="FFFFFF"/>
                </a:highlight>
              </a:rPr>
              <a:t>Unequal opportunity race activity (small groups) - 25 min</a:t>
            </a:r>
            <a:endParaRPr sz="2050" dirty="0">
              <a:solidFill>
                <a:srgbClr val="3C4043"/>
              </a:solidFill>
              <a:highlight>
                <a:srgbClr val="FFFFFF"/>
              </a:highlight>
            </a:endParaRPr>
          </a:p>
          <a:p>
            <a:pPr marL="457200" lvl="0" indent="-358775" algn="l" rtl="0">
              <a:lnSpc>
                <a:spcPct val="100000"/>
              </a:lnSpc>
              <a:spcBef>
                <a:spcPts val="1000"/>
              </a:spcBef>
              <a:spcAft>
                <a:spcPts val="0"/>
              </a:spcAft>
              <a:buClr>
                <a:srgbClr val="A53338"/>
              </a:buClr>
              <a:buSzPts val="2050"/>
              <a:buChar char="•"/>
            </a:pPr>
            <a:r>
              <a:rPr lang="en" sz="2050">
                <a:solidFill>
                  <a:srgbClr val="3C4043"/>
                </a:solidFill>
                <a:highlight>
                  <a:srgbClr val="FFFFFF"/>
                </a:highlight>
              </a:rPr>
              <a:t>Equality, diversity, and equity ladders (small groups)- 20 min</a:t>
            </a:r>
            <a:endParaRPr sz="2050" dirty="0">
              <a:solidFill>
                <a:srgbClr val="3C4043"/>
              </a:solidFill>
              <a:highlight>
                <a:srgbClr val="FFFFFF"/>
              </a:highlight>
            </a:endParaRPr>
          </a:p>
          <a:p>
            <a:pPr marL="457200" lvl="0" indent="-358775" algn="l" rtl="0">
              <a:lnSpc>
                <a:spcPct val="100000"/>
              </a:lnSpc>
              <a:spcBef>
                <a:spcPts val="1000"/>
              </a:spcBef>
              <a:spcAft>
                <a:spcPts val="0"/>
              </a:spcAft>
              <a:buClr>
                <a:srgbClr val="A53338"/>
              </a:buClr>
              <a:buSzPts val="2050"/>
              <a:buChar char="•"/>
            </a:pPr>
            <a:r>
              <a:rPr lang="en" sz="2050">
                <a:solidFill>
                  <a:srgbClr val="3C4043"/>
                </a:solidFill>
                <a:highlight>
                  <a:srgbClr val="FFFFFF"/>
                </a:highlight>
              </a:rPr>
              <a:t>Reflection for accountability (pairs-whole group) - 20 min</a:t>
            </a:r>
            <a:endParaRPr sz="2050" dirty="0">
              <a:solidFill>
                <a:srgbClr val="3C4043"/>
              </a:solidFill>
              <a:highlight>
                <a:srgbClr val="FFFFFF"/>
              </a:highlight>
            </a:endParaRPr>
          </a:p>
          <a:p>
            <a:pPr marL="457200" lvl="0" indent="-358775" algn="l" rtl="0">
              <a:lnSpc>
                <a:spcPct val="100000"/>
              </a:lnSpc>
              <a:spcBef>
                <a:spcPts val="1000"/>
              </a:spcBef>
              <a:spcAft>
                <a:spcPts val="1000"/>
              </a:spcAft>
              <a:buClr>
                <a:srgbClr val="A53338"/>
              </a:buClr>
              <a:buSzPts val="2050"/>
              <a:buChar char="•"/>
            </a:pPr>
            <a:r>
              <a:rPr lang="en" sz="2050">
                <a:solidFill>
                  <a:srgbClr val="3C4043"/>
                </a:solidFill>
                <a:highlight>
                  <a:srgbClr val="FFFFFF"/>
                </a:highlight>
              </a:rPr>
              <a:t>Optimistic close: student voice - 3 min</a:t>
            </a:r>
            <a:endParaRPr sz="2050" dirty="0">
              <a:solidFill>
                <a:srgbClr val="3C4043"/>
              </a:solidFill>
              <a:highlight>
                <a:srgbClr val="FFFFFF"/>
              </a:highlight>
            </a:endParaRPr>
          </a:p>
        </p:txBody>
      </p:sp>
      <p:sp>
        <p:nvSpPr>
          <p:cNvPr id="336" name="Google Shape;336;g1308bd543aa_1_125"/>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19</a:t>
            </a:fld>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9"/>
        <p:cNvGrpSpPr/>
        <p:nvPr/>
      </p:nvGrpSpPr>
      <p:grpSpPr>
        <a:xfrm>
          <a:off x="0" y="0"/>
          <a:ext cx="0" cy="0"/>
          <a:chOff x="0" y="0"/>
          <a:chExt cx="0" cy="0"/>
        </a:xfrm>
      </p:grpSpPr>
      <p:sp>
        <p:nvSpPr>
          <p:cNvPr id="180" name="Google Shape;180;g11cabce6cf8_0_117">
            <a:extLst>
              <a:ext uri="{C183D7F6-B498-43B3-948B-1728B52AA6E4}">
                <adec:decorative xmlns:adec="http://schemas.microsoft.com/office/drawing/2017/decorative" val="1"/>
              </a:ext>
            </a:extLst>
          </p:cNvPr>
          <p:cNvSpPr/>
          <p:nvPr/>
        </p:nvSpPr>
        <p:spPr>
          <a:xfrm>
            <a:off x="0" y="1200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81" name="Google Shape;181;g11cabce6cf8_0_117"/>
          <p:cNvSpPr txBox="1">
            <a:spLocks noGrp="1"/>
          </p:cNvSpPr>
          <p:nvPr>
            <p:ph type="ctrTitle"/>
          </p:nvPr>
        </p:nvSpPr>
        <p:spPr>
          <a:xfrm>
            <a:off x="311700" y="181081"/>
            <a:ext cx="8520600" cy="37443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5200"/>
              <a:buNone/>
            </a:pPr>
            <a:r>
              <a:rPr lang="en" b="1" dirty="0">
                <a:solidFill>
                  <a:schemeClr val="lt1"/>
                </a:solidFill>
                <a:latin typeface="Roboto Slab"/>
                <a:ea typeface="Roboto Slab"/>
                <a:cs typeface="Roboto Slab"/>
                <a:sym typeface="Roboto Slab"/>
              </a:rPr>
              <a:t>Interpretation</a:t>
            </a:r>
            <a:endParaRPr b="1" dirty="0">
              <a:solidFill>
                <a:schemeClr val="lt1"/>
              </a:solidFill>
              <a:latin typeface="Roboto Slab"/>
              <a:ea typeface="Roboto Slab"/>
              <a:cs typeface="Roboto Slab"/>
              <a:sym typeface="Roboto Slab"/>
            </a:endParaRPr>
          </a:p>
        </p:txBody>
      </p:sp>
      <p:pic>
        <p:nvPicPr>
          <p:cNvPr id="182" name="Google Shape;182;g11cabce6cf8_0_117">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1308bd543aa_1_131"/>
          <p:cNvSpPr txBox="1">
            <a:spLocks noGrp="1"/>
          </p:cNvSpPr>
          <p:nvPr>
            <p:ph type="title"/>
          </p:nvPr>
        </p:nvSpPr>
        <p:spPr>
          <a:xfrm>
            <a:off x="777240" y="2059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a:t>Agreements </a:t>
            </a:r>
            <a:endParaRPr dirty="0"/>
          </a:p>
        </p:txBody>
      </p:sp>
      <p:sp>
        <p:nvSpPr>
          <p:cNvPr id="342" name="Google Shape;342;g1308bd543aa_1_131"/>
          <p:cNvSpPr txBox="1">
            <a:spLocks noGrp="1"/>
          </p:cNvSpPr>
          <p:nvPr>
            <p:ph type="body" idx="1"/>
          </p:nvPr>
        </p:nvSpPr>
        <p:spPr>
          <a:xfrm>
            <a:off x="777240" y="1063365"/>
            <a:ext cx="7909500" cy="3264000"/>
          </a:xfrm>
          <a:prstGeom prst="rect">
            <a:avLst/>
          </a:prstGeom>
          <a:noFill/>
          <a:ln>
            <a:noFill/>
          </a:ln>
        </p:spPr>
        <p:txBody>
          <a:bodyPr spcFirstLastPara="1" wrap="square" lIns="91425" tIns="45700" rIns="91425" bIns="45700" anchor="t" anchorCtr="0">
            <a:noAutofit/>
          </a:bodyPr>
          <a:lstStyle/>
          <a:p>
            <a:pPr marL="457200" lvl="0" indent="-342900" algn="l" rtl="0">
              <a:lnSpc>
                <a:spcPct val="100000"/>
              </a:lnSpc>
              <a:spcBef>
                <a:spcPts val="640"/>
              </a:spcBef>
              <a:spcAft>
                <a:spcPts val="0"/>
              </a:spcAft>
              <a:buClr>
                <a:srgbClr val="C0504D"/>
              </a:buClr>
              <a:buSzPts val="1800"/>
              <a:buChar char="•"/>
            </a:pPr>
            <a:r>
              <a:rPr lang="en" sz="2300">
                <a:solidFill>
                  <a:srgbClr val="202124"/>
                </a:solidFill>
                <a:highlight>
                  <a:srgbClr val="FFFFFF"/>
                </a:highlight>
              </a:rPr>
              <a:t>Stay Engaged</a:t>
            </a:r>
            <a:endParaRPr sz="2300" dirty="0">
              <a:solidFill>
                <a:srgbClr val="202124"/>
              </a:solidFill>
              <a:highlight>
                <a:srgbClr val="FFFFFF"/>
              </a:highlight>
            </a:endParaRPr>
          </a:p>
          <a:p>
            <a:pPr marL="457200" lvl="0" indent="-342900" algn="l" rtl="0">
              <a:lnSpc>
                <a:spcPct val="100000"/>
              </a:lnSpc>
              <a:spcBef>
                <a:spcPts val="1000"/>
              </a:spcBef>
              <a:spcAft>
                <a:spcPts val="0"/>
              </a:spcAft>
              <a:buClr>
                <a:srgbClr val="C0504D"/>
              </a:buClr>
              <a:buSzPts val="1800"/>
              <a:buChar char="•"/>
            </a:pPr>
            <a:r>
              <a:rPr lang="en" sz="2300">
                <a:solidFill>
                  <a:srgbClr val="202124"/>
                </a:solidFill>
                <a:highlight>
                  <a:srgbClr val="FFFFFF"/>
                </a:highlight>
              </a:rPr>
              <a:t>Expect to Experience Discomfort</a:t>
            </a:r>
            <a:endParaRPr sz="2300" dirty="0">
              <a:solidFill>
                <a:srgbClr val="202124"/>
              </a:solidFill>
              <a:highlight>
                <a:srgbClr val="FFFFFF"/>
              </a:highlight>
            </a:endParaRPr>
          </a:p>
          <a:p>
            <a:pPr marL="457200" lvl="0" indent="-342900" algn="l" rtl="0">
              <a:lnSpc>
                <a:spcPct val="100000"/>
              </a:lnSpc>
              <a:spcBef>
                <a:spcPts val="1000"/>
              </a:spcBef>
              <a:spcAft>
                <a:spcPts val="0"/>
              </a:spcAft>
              <a:buClr>
                <a:srgbClr val="C0504D"/>
              </a:buClr>
              <a:buSzPts val="1800"/>
              <a:buChar char="•"/>
            </a:pPr>
            <a:r>
              <a:rPr lang="en" sz="2300">
                <a:solidFill>
                  <a:srgbClr val="202124"/>
                </a:solidFill>
                <a:highlight>
                  <a:srgbClr val="FFFFFF"/>
                </a:highlight>
              </a:rPr>
              <a:t>Speak </a:t>
            </a:r>
            <a:r>
              <a:rPr lang="en" sz="2300" i="1">
                <a:solidFill>
                  <a:srgbClr val="202124"/>
                </a:solidFill>
                <a:highlight>
                  <a:srgbClr val="FFFFFF"/>
                </a:highlight>
              </a:rPr>
              <a:t>Your</a:t>
            </a:r>
            <a:r>
              <a:rPr lang="en" sz="2300">
                <a:solidFill>
                  <a:srgbClr val="202124"/>
                </a:solidFill>
                <a:highlight>
                  <a:srgbClr val="FFFFFF"/>
                </a:highlight>
              </a:rPr>
              <a:t> Truth: keep it personal, local, and immediate</a:t>
            </a:r>
            <a:endParaRPr sz="1700" dirty="0">
              <a:solidFill>
                <a:srgbClr val="202124"/>
              </a:solidFill>
              <a:highlight>
                <a:srgbClr val="FFFFFF"/>
              </a:highlight>
            </a:endParaRPr>
          </a:p>
          <a:p>
            <a:pPr marL="457200" lvl="0" indent="-342900" algn="l" rtl="0">
              <a:lnSpc>
                <a:spcPct val="100000"/>
              </a:lnSpc>
              <a:spcBef>
                <a:spcPts val="1000"/>
              </a:spcBef>
              <a:spcAft>
                <a:spcPts val="0"/>
              </a:spcAft>
              <a:buClr>
                <a:srgbClr val="C0504D"/>
              </a:buClr>
              <a:buSzPts val="1800"/>
              <a:buChar char="•"/>
            </a:pPr>
            <a:r>
              <a:rPr lang="en" sz="2300">
                <a:solidFill>
                  <a:srgbClr val="202124"/>
                </a:solidFill>
                <a:highlight>
                  <a:srgbClr val="FFFFFF"/>
                </a:highlight>
              </a:rPr>
              <a:t>Expect and Accept Non-closure</a:t>
            </a:r>
            <a:endParaRPr sz="2300" dirty="0">
              <a:solidFill>
                <a:srgbClr val="202124"/>
              </a:solidFill>
              <a:highlight>
                <a:srgbClr val="FFFFFF"/>
              </a:highlight>
            </a:endParaRPr>
          </a:p>
          <a:p>
            <a:pPr marL="457200" lvl="0" indent="-342900" algn="l" rtl="0">
              <a:lnSpc>
                <a:spcPct val="100000"/>
              </a:lnSpc>
              <a:spcBef>
                <a:spcPts val="1000"/>
              </a:spcBef>
              <a:spcAft>
                <a:spcPts val="0"/>
              </a:spcAft>
              <a:buClr>
                <a:srgbClr val="C0504D"/>
              </a:buClr>
              <a:buSzPts val="1800"/>
              <a:buChar char="•"/>
            </a:pPr>
            <a:r>
              <a:rPr lang="en" sz="2300">
                <a:solidFill>
                  <a:srgbClr val="202124"/>
                </a:solidFill>
                <a:highlight>
                  <a:srgbClr val="FFFFFF"/>
                </a:highlight>
              </a:rPr>
              <a:t>Be mindful of being the dominant voice</a:t>
            </a:r>
            <a:endParaRPr sz="2300" dirty="0">
              <a:solidFill>
                <a:srgbClr val="202124"/>
              </a:solidFill>
              <a:highlight>
                <a:srgbClr val="FFFFFF"/>
              </a:highlight>
            </a:endParaRPr>
          </a:p>
          <a:p>
            <a:pPr marL="457200" lvl="0" indent="-342900" algn="l" rtl="0">
              <a:lnSpc>
                <a:spcPct val="100000"/>
              </a:lnSpc>
              <a:spcBef>
                <a:spcPts val="1000"/>
              </a:spcBef>
              <a:spcAft>
                <a:spcPts val="1000"/>
              </a:spcAft>
              <a:buClr>
                <a:srgbClr val="C0504D"/>
              </a:buClr>
              <a:buSzPts val="1800"/>
              <a:buChar char="•"/>
            </a:pPr>
            <a:r>
              <a:rPr lang="en" sz="2300">
                <a:solidFill>
                  <a:srgbClr val="1A9988"/>
                </a:solidFill>
                <a:highlight>
                  <a:srgbClr val="FFFFFF"/>
                </a:highlight>
              </a:rPr>
              <a:t>Provide context </a:t>
            </a:r>
            <a:endParaRPr sz="2300" dirty="0">
              <a:solidFill>
                <a:srgbClr val="1A9988"/>
              </a:solidFill>
              <a:highlight>
                <a:srgbClr val="FFFFFF"/>
              </a:highlight>
            </a:endParaRPr>
          </a:p>
        </p:txBody>
      </p:sp>
      <p:sp>
        <p:nvSpPr>
          <p:cNvPr id="343" name="Google Shape;343;g1308bd543aa_1_131"/>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20</a:t>
            </a:fld>
            <a:endParaRPr dirty="0"/>
          </a:p>
        </p:txBody>
      </p:sp>
      <p:sp>
        <p:nvSpPr>
          <p:cNvPr id="344" name="Google Shape;344;g1308bd543aa_1_131"/>
          <p:cNvSpPr txBox="1"/>
          <p:nvPr/>
        </p:nvSpPr>
        <p:spPr>
          <a:xfrm>
            <a:off x="960300" y="4266425"/>
            <a:ext cx="7223400" cy="5157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1000"/>
              <a:buFont typeface="Arial"/>
              <a:buNone/>
            </a:pPr>
            <a:r>
              <a:rPr lang="en" sz="1000" b="0" i="1" u="none" strike="noStrike" cap="none">
                <a:solidFill>
                  <a:srgbClr val="000000"/>
                </a:solidFill>
                <a:latin typeface="Lato"/>
                <a:ea typeface="Lato"/>
                <a:cs typeface="Lato"/>
                <a:sym typeface="Lato"/>
              </a:rPr>
              <a:t>Adapted from Glenn E. Singleton &amp; Curtis Linton, Courageous Conversations about Race:  A Field Guide for Achieving Equity in Schools. 2006. pp.58-65. Thousand Oaks, CA: Corwin.</a:t>
            </a:r>
            <a:endParaRPr sz="1200" b="0" i="1" u="none" strike="noStrike" cap="none" dirty="0">
              <a:solidFill>
                <a:srgbClr val="000000"/>
              </a:solidFill>
              <a:latin typeface="Lato"/>
              <a:ea typeface="Lato"/>
              <a:cs typeface="Lato"/>
              <a:sym typeface="Lat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1308bd543aa_1_138"/>
          <p:cNvSpPr txBox="1">
            <a:spLocks noGrp="1"/>
          </p:cNvSpPr>
          <p:nvPr>
            <p:ph type="title"/>
          </p:nvPr>
        </p:nvSpPr>
        <p:spPr>
          <a:xfrm>
            <a:off x="777240" y="2059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a:t>Educational Equity </a:t>
            </a:r>
            <a:endParaRPr dirty="0"/>
          </a:p>
        </p:txBody>
      </p:sp>
      <p:sp>
        <p:nvSpPr>
          <p:cNvPr id="350" name="Google Shape;350;g1308bd543aa_1_138"/>
          <p:cNvSpPr txBox="1">
            <a:spLocks noGrp="1"/>
          </p:cNvSpPr>
          <p:nvPr>
            <p:ph type="body" idx="1"/>
          </p:nvPr>
        </p:nvSpPr>
        <p:spPr>
          <a:xfrm>
            <a:off x="777240" y="1184765"/>
            <a:ext cx="7909500" cy="3264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3200"/>
              <a:buNone/>
            </a:pPr>
            <a:r>
              <a:rPr lang="en" sz="1600" b="1">
                <a:solidFill>
                  <a:srgbClr val="000000"/>
                </a:solidFill>
              </a:rPr>
              <a:t>Educational equity means that each child receives what they need to develop to their full academic and social potential</a:t>
            </a:r>
            <a:endParaRPr sz="1600" b="1" dirty="0">
              <a:solidFill>
                <a:srgbClr val="000000"/>
              </a:solidFill>
            </a:endParaRPr>
          </a:p>
          <a:p>
            <a:pPr marL="457200" lvl="0" indent="-355600" algn="l" rtl="0">
              <a:lnSpc>
                <a:spcPct val="100000"/>
              </a:lnSpc>
              <a:spcBef>
                <a:spcPts val="1000"/>
              </a:spcBef>
              <a:spcAft>
                <a:spcPts val="0"/>
              </a:spcAft>
              <a:buSzPts val="2000"/>
              <a:buFont typeface="Arial"/>
              <a:buChar char="•"/>
            </a:pPr>
            <a:r>
              <a:rPr lang="en" sz="1500"/>
              <a:t>Ensuring equally high outcomes for all participants in our educational system; removing the predictability of success or failures that currently correlates with any social or cultural factor;</a:t>
            </a:r>
            <a:endParaRPr sz="1500" dirty="0">
              <a:solidFill>
                <a:srgbClr val="000000"/>
              </a:solidFill>
            </a:endParaRPr>
          </a:p>
          <a:p>
            <a:pPr marL="457200" lvl="0" indent="-355600" algn="l" rtl="0">
              <a:lnSpc>
                <a:spcPct val="100000"/>
              </a:lnSpc>
              <a:spcBef>
                <a:spcPts val="1000"/>
              </a:spcBef>
              <a:spcAft>
                <a:spcPts val="0"/>
              </a:spcAft>
              <a:buSzPts val="2000"/>
              <a:buFont typeface="Arial"/>
              <a:buChar char="•"/>
            </a:pPr>
            <a:r>
              <a:rPr lang="en" sz="1500"/>
              <a:t>Interrupting</a:t>
            </a:r>
            <a:r>
              <a:rPr lang="en" sz="1500">
                <a:highlight>
                  <a:srgbClr val="FFFFFF"/>
                </a:highlight>
              </a:rPr>
              <a:t> </a:t>
            </a:r>
            <a:r>
              <a:rPr lang="en" sz="1500">
                <a:highlight>
                  <a:srgbClr val="FFE599"/>
                </a:highlight>
              </a:rPr>
              <a:t>[Disrupting]</a:t>
            </a:r>
            <a:r>
              <a:rPr lang="en" sz="1500">
                <a:highlight>
                  <a:srgbClr val="FFFFFF"/>
                </a:highlight>
              </a:rPr>
              <a:t> i</a:t>
            </a:r>
            <a:r>
              <a:rPr lang="en" sz="1500"/>
              <a:t>nequitable practices, examining biases, and creating inclusive multicultural school environments for adults and children; and</a:t>
            </a:r>
            <a:endParaRPr sz="1500" dirty="0">
              <a:solidFill>
                <a:srgbClr val="000000"/>
              </a:solidFill>
            </a:endParaRPr>
          </a:p>
          <a:p>
            <a:pPr marL="457200" lvl="0" indent="-355600" algn="l" rtl="0">
              <a:lnSpc>
                <a:spcPct val="100000"/>
              </a:lnSpc>
              <a:spcBef>
                <a:spcPts val="1000"/>
              </a:spcBef>
              <a:spcAft>
                <a:spcPts val="0"/>
              </a:spcAft>
              <a:buSzPts val="2000"/>
              <a:buFont typeface="Arial"/>
              <a:buChar char="•"/>
            </a:pPr>
            <a:r>
              <a:rPr lang="en" sz="1500"/>
              <a:t>Discovering and cultivating the unique gifts, talents and interests that every human possesses. </a:t>
            </a:r>
            <a:endParaRPr sz="1100" b="1" dirty="0">
              <a:solidFill>
                <a:srgbClr val="000000"/>
              </a:solidFill>
            </a:endParaRPr>
          </a:p>
          <a:p>
            <a:pPr marL="0" lvl="0" indent="0" algn="r" rtl="0">
              <a:lnSpc>
                <a:spcPct val="90000"/>
              </a:lnSpc>
              <a:spcBef>
                <a:spcPts val="1000"/>
              </a:spcBef>
              <a:spcAft>
                <a:spcPts val="0"/>
              </a:spcAft>
              <a:buSzPts val="3200"/>
              <a:buNone/>
            </a:pPr>
            <a:endParaRPr sz="1500" dirty="0"/>
          </a:p>
          <a:p>
            <a:pPr marL="0" lvl="0" indent="0" algn="l" rtl="0">
              <a:lnSpc>
                <a:spcPct val="100000"/>
              </a:lnSpc>
              <a:spcBef>
                <a:spcPts val="640"/>
              </a:spcBef>
              <a:spcAft>
                <a:spcPts val="0"/>
              </a:spcAft>
              <a:buSzPts val="3200"/>
              <a:buNone/>
            </a:pPr>
            <a:endParaRPr dirty="0"/>
          </a:p>
        </p:txBody>
      </p:sp>
      <p:sp>
        <p:nvSpPr>
          <p:cNvPr id="351" name="Google Shape;351;g1308bd543aa_1_138"/>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21</a:t>
            </a:fld>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1308bd543aa_1_144"/>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22</a:t>
            </a:fld>
            <a:endParaRPr dirty="0"/>
          </a:p>
        </p:txBody>
      </p:sp>
      <p:sp>
        <p:nvSpPr>
          <p:cNvPr id="357" name="Google Shape;357;g1308bd543aa_1_144" descr="Images of various children in Austin ISD who are historically underserved, such as African American students, Latino students, and students who access special education services. &#10;"/>
          <p:cNvSpPr txBox="1"/>
          <p:nvPr/>
        </p:nvSpPr>
        <p:spPr>
          <a:xfrm>
            <a:off x="977275" y="279225"/>
            <a:ext cx="7458000" cy="738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 sz="3600" b="1" i="0" u="sng" strike="noStrike" cap="none" dirty="0">
                <a:solidFill>
                  <a:schemeClr val="hlink"/>
                </a:solidFill>
                <a:latin typeface="Raleway"/>
                <a:ea typeface="Raleway"/>
                <a:cs typeface="Raleway"/>
                <a:sym typeface="Raleway"/>
                <a:hlinkClick r:id="rId3"/>
              </a:rPr>
              <a:t>Who is in this room? </a:t>
            </a:r>
            <a:endParaRPr sz="3600" b="1" i="0" u="none" strike="noStrike" cap="none" dirty="0">
              <a:solidFill>
                <a:srgbClr val="000000"/>
              </a:solidFill>
              <a:latin typeface="Raleway"/>
              <a:ea typeface="Raleway"/>
              <a:cs typeface="Raleway"/>
              <a:sym typeface="Raleway"/>
            </a:endParaRPr>
          </a:p>
        </p:txBody>
      </p:sp>
      <p:pic>
        <p:nvPicPr>
          <p:cNvPr id="358" name="Google Shape;358;g1308bd543aa_1_144"/>
          <p:cNvPicPr preferRelativeResize="0"/>
          <p:nvPr/>
        </p:nvPicPr>
        <p:blipFill rotWithShape="1">
          <a:blip r:embed="rId4">
            <a:alphaModFix/>
          </a:blip>
          <a:srcRect/>
          <a:stretch/>
        </p:blipFill>
        <p:spPr>
          <a:xfrm>
            <a:off x="2489750" y="977299"/>
            <a:ext cx="4674224" cy="3120595"/>
          </a:xfrm>
          <a:prstGeom prst="rect">
            <a:avLst/>
          </a:prstGeom>
          <a:noFill/>
          <a:ln>
            <a:noFill/>
          </a:ln>
        </p:spPr>
      </p:pic>
      <p:grpSp>
        <p:nvGrpSpPr>
          <p:cNvPr id="359" name="Google Shape;359;g1308bd543aa_1_144">
            <a:extLst>
              <a:ext uri="{C183D7F6-B498-43B3-948B-1728B52AA6E4}">
                <adec:decorative xmlns:adec="http://schemas.microsoft.com/office/drawing/2017/decorative" val="1"/>
              </a:ext>
            </a:extLst>
          </p:cNvPr>
          <p:cNvGrpSpPr/>
          <p:nvPr/>
        </p:nvGrpSpPr>
        <p:grpSpPr>
          <a:xfrm>
            <a:off x="1069022" y="977296"/>
            <a:ext cx="7366241" cy="3715029"/>
            <a:chOff x="1238597" y="947371"/>
            <a:chExt cx="7366241" cy="3715029"/>
          </a:xfrm>
        </p:grpSpPr>
        <p:pic>
          <p:nvPicPr>
            <p:cNvPr id="360" name="Google Shape;360;g1308bd543aa_1_144"/>
            <p:cNvPicPr preferRelativeResize="0"/>
            <p:nvPr/>
          </p:nvPicPr>
          <p:blipFill rotWithShape="1">
            <a:blip r:embed="rId5">
              <a:alphaModFix/>
            </a:blip>
            <a:srcRect b="4187"/>
            <a:stretch/>
          </p:blipFill>
          <p:spPr>
            <a:xfrm>
              <a:off x="4996288" y="2622900"/>
              <a:ext cx="3608550" cy="2039500"/>
            </a:xfrm>
            <a:prstGeom prst="rect">
              <a:avLst/>
            </a:prstGeom>
            <a:noFill/>
            <a:ln>
              <a:noFill/>
            </a:ln>
          </p:spPr>
        </p:pic>
        <p:pic>
          <p:nvPicPr>
            <p:cNvPr id="361" name="Google Shape;361;g1308bd543aa_1_144"/>
            <p:cNvPicPr preferRelativeResize="0"/>
            <p:nvPr/>
          </p:nvPicPr>
          <p:blipFill rotWithShape="1">
            <a:blip r:embed="rId6">
              <a:alphaModFix/>
            </a:blip>
            <a:srcRect/>
            <a:stretch/>
          </p:blipFill>
          <p:spPr>
            <a:xfrm>
              <a:off x="2141875" y="2099577"/>
              <a:ext cx="2987476" cy="1555600"/>
            </a:xfrm>
            <a:prstGeom prst="rect">
              <a:avLst/>
            </a:prstGeom>
            <a:noFill/>
            <a:ln>
              <a:noFill/>
            </a:ln>
          </p:spPr>
        </p:pic>
        <p:pic>
          <p:nvPicPr>
            <p:cNvPr id="362" name="Google Shape;362;g1308bd543aa_1_144"/>
            <p:cNvPicPr preferRelativeResize="0"/>
            <p:nvPr/>
          </p:nvPicPr>
          <p:blipFill rotWithShape="1">
            <a:blip r:embed="rId7">
              <a:alphaModFix/>
            </a:blip>
            <a:srcRect/>
            <a:stretch/>
          </p:blipFill>
          <p:spPr>
            <a:xfrm>
              <a:off x="5081409" y="947371"/>
              <a:ext cx="3438325" cy="1794175"/>
            </a:xfrm>
            <a:prstGeom prst="rect">
              <a:avLst/>
            </a:prstGeom>
            <a:noFill/>
            <a:ln>
              <a:noFill/>
            </a:ln>
          </p:spPr>
        </p:pic>
        <p:pic>
          <p:nvPicPr>
            <p:cNvPr id="363" name="Google Shape;363;g1308bd543aa_1_144"/>
            <p:cNvPicPr preferRelativeResize="0"/>
            <p:nvPr/>
          </p:nvPicPr>
          <p:blipFill rotWithShape="1">
            <a:blip r:embed="rId8">
              <a:alphaModFix/>
            </a:blip>
            <a:srcRect/>
            <a:stretch/>
          </p:blipFill>
          <p:spPr>
            <a:xfrm>
              <a:off x="1238597" y="3572422"/>
              <a:ext cx="3890750" cy="1089975"/>
            </a:xfrm>
            <a:prstGeom prst="rect">
              <a:avLst/>
            </a:prstGeom>
            <a:noFill/>
            <a:ln>
              <a:noFill/>
            </a:ln>
          </p:spPr>
        </p:pic>
        <p:pic>
          <p:nvPicPr>
            <p:cNvPr id="364" name="Google Shape;364;g1308bd543aa_1_144"/>
            <p:cNvPicPr preferRelativeResize="0"/>
            <p:nvPr/>
          </p:nvPicPr>
          <p:blipFill rotWithShape="1">
            <a:blip r:embed="rId9">
              <a:alphaModFix/>
            </a:blip>
            <a:srcRect/>
            <a:stretch/>
          </p:blipFill>
          <p:spPr>
            <a:xfrm>
              <a:off x="1485725" y="1116871"/>
              <a:ext cx="3643625" cy="974750"/>
            </a:xfrm>
            <a:prstGeom prst="rect">
              <a:avLst/>
            </a:prstGeom>
            <a:noFill/>
            <a:ln>
              <a:noFill/>
            </a:ln>
          </p:spPr>
        </p:pic>
      </p:grpSp>
      <p:pic>
        <p:nvPicPr>
          <p:cNvPr id="365" name="Google Shape;365;g1308bd543aa_1_144" descr="5 Minute Timer - Silent&#10;&#10;📜 Message from the Creator of Tick Tock Countdown Timer&#10;&#10;I am Tom C. and I specialise in the field of Mental Health for a number of years.  I want to place where people can relax, unwind, study and sleep better. &#10;&#10;My videos are ideal for studying, sleep, relaxation and exercise. My aim is to provide the highest quality relaxing content that doesn’t contain any annoying talking or commentary. Research shows this can be help with mental heath. &#10;&#10;All my timer videos are made in high quality with editing programs such as Premiere Pro 2020, Photoshop and Luma Fusion. Each video takes many hours of editing and mixing to produce the perfect timer video for my viewers. &#10;&#10;Some video and audio files are make in collaboration with other video and audio creators with all the licenses and commercial use rights.&#10;&#10;All videos, audio, effects are mixed and created by myself.&#10;&#10;⏱ Popular Timers &#10;&#10;5 Minute Timer - Calm and Relaxing Music: https://youtu.be/hso3oR8PJss&#10;10 Minute Timer - Relaxing Music: https://youtu;.be/yxu0qHbG_2c&#10;15 Minute Timer - No Music: https://youtu.be/v-vXDXrGSlI&#10;30 Minute Timer - Instrumental Relaxing Music: https://youtu.be/G4X4ZQHsTyE&#10;45 Minute Timer - Ambient Music: https://youtu.be/TKmhQprljAc&#10;1 Hour Timer - Beautiful Ocean Sunset https://youtu.be/TKmhQprljAc&#10;&#10;🎥 Editing&#10;-  Luma Fusion&#10;-  Premiere Pro 2020&#10;- Adobe After Effects&#10;- Photoshop&#10;&#10;📽Video and filming&#10;- Sony a6000&#10;- Fujifilm X-T3&#10;- GoPro Hero8 &#10;- Story Blocks&#10;-  Pexels&#10;-  Pixabay&#10;- Adobe Stock&#10;- Pond 5&#10;&#10;🎶Audio&#10;- Story Blockas&#10;- Youtube Audio Library&#10;&#10;🎤Microphone&#10;- Blue Yeta&#10;- Audio-Technica BP4025&#10;- Zoom H2N&#10;&#10;&#10;Hashtags&#10;#Timer #Relaxation #RelaxingMusic&#10;&#10;© Copyright Tick Tock Countdown Timer 2021. All rights reserved. Any reproduction or republication of all or part of this video is prohibited. All of the video material on this channel is copyright protected." title="5 Minute Timer - Silent">
            <a:hlinkClick r:id="rId10"/>
          </p:cNvPr>
          <p:cNvPicPr preferRelativeResize="0"/>
          <p:nvPr/>
        </p:nvPicPr>
        <p:blipFill rotWithShape="1">
          <a:blip r:embed="rId11">
            <a:alphaModFix/>
          </a:blip>
          <a:srcRect/>
          <a:stretch/>
        </p:blipFill>
        <p:spPr>
          <a:xfrm>
            <a:off x="8129175" y="0"/>
            <a:ext cx="1014826" cy="7611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
                                        </p:tgtEl>
                                        <p:attrNameLst>
                                          <p:attrName>style.visibility</p:attrName>
                                        </p:attrNameLst>
                                      </p:cBhvr>
                                      <p:to>
                                        <p:strVal val="visible"/>
                                      </p:to>
                                    </p:set>
                                    <p:animEffect transition="in" filter="fade">
                                      <p:cBhvr>
                                        <p:cTn id="7" dur="1000"/>
                                        <p:tgtEl>
                                          <p:spTgt spid="3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358"/>
                                        </p:tgtEl>
                                      </p:cBhvr>
                                    </p:animEffect>
                                    <p:set>
                                      <p:cBhvr>
                                        <p:cTn id="12" dur="1" fill="hold">
                                          <p:stCondLst>
                                            <p:cond delay="1000"/>
                                          </p:stCondLst>
                                        </p:cTn>
                                        <p:tgtEl>
                                          <p:spTgt spid="35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9"/>
                                        </p:tgtEl>
                                        <p:attrNameLst>
                                          <p:attrName>style.visibility</p:attrName>
                                        </p:attrNameLst>
                                      </p:cBhvr>
                                      <p:to>
                                        <p:strVal val="visible"/>
                                      </p:to>
                                    </p:set>
                                    <p:animEffect transition="in" filter="fade">
                                      <p:cBhvr>
                                        <p:cTn id="17" dur="1000"/>
                                        <p:tgtEl>
                                          <p:spTgt spid="35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5"/>
                                        </p:tgtEl>
                                        <p:attrNameLst>
                                          <p:attrName>style.visibility</p:attrName>
                                        </p:attrNameLst>
                                      </p:cBhvr>
                                      <p:to>
                                        <p:strVal val="visible"/>
                                      </p:to>
                                    </p:set>
                                    <p:animEffect transition="in" filter="fade">
                                      <p:cBhvr>
                                        <p:cTn id="22" dur="1000"/>
                                        <p:tgtEl>
                                          <p:spTgt spid="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g1308bd543aa_1_157"/>
          <p:cNvSpPr txBox="1">
            <a:spLocks noGrp="1"/>
          </p:cNvSpPr>
          <p:nvPr>
            <p:ph type="title"/>
          </p:nvPr>
        </p:nvSpPr>
        <p:spPr>
          <a:xfrm>
            <a:off x="777240" y="2059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a:t>What are your cultural norms?</a:t>
            </a:r>
            <a:endParaRPr dirty="0"/>
          </a:p>
        </p:txBody>
      </p:sp>
      <p:sp>
        <p:nvSpPr>
          <p:cNvPr id="371" name="Google Shape;371;g1308bd543aa_1_157"/>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23</a:t>
            </a:fld>
            <a:endParaRPr dirty="0"/>
          </a:p>
        </p:txBody>
      </p:sp>
      <p:sp>
        <p:nvSpPr>
          <p:cNvPr id="372" name="Google Shape;372;g1308bd543aa_1_157"/>
          <p:cNvSpPr txBox="1"/>
          <p:nvPr/>
        </p:nvSpPr>
        <p:spPr>
          <a:xfrm>
            <a:off x="4662400" y="1598950"/>
            <a:ext cx="4216800" cy="1980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1000"/>
              </a:spcBef>
              <a:spcAft>
                <a:spcPts val="0"/>
              </a:spcAft>
              <a:buClr>
                <a:srgbClr val="000000"/>
              </a:buClr>
              <a:buSzPts val="2000"/>
              <a:buFont typeface="Arial"/>
              <a:buNone/>
            </a:pPr>
            <a:r>
              <a:rPr lang="en" sz="2000" b="0" i="0" u="none" strike="noStrike" cap="none">
                <a:solidFill>
                  <a:srgbClr val="000000"/>
                </a:solidFill>
                <a:latin typeface="Lato"/>
                <a:ea typeface="Lato"/>
                <a:cs typeface="Lato"/>
                <a:sym typeface="Lato"/>
              </a:rPr>
              <a:t>In pairs: </a:t>
            </a:r>
            <a:endParaRPr sz="2000" b="0" i="0" u="none" strike="noStrike" cap="none" dirty="0">
              <a:solidFill>
                <a:srgbClr val="000000"/>
              </a:solidFill>
              <a:latin typeface="Lato"/>
              <a:ea typeface="Lato"/>
              <a:cs typeface="Lato"/>
              <a:sym typeface="Lato"/>
            </a:endParaRPr>
          </a:p>
          <a:p>
            <a:pPr marL="457200" marR="0" lvl="0" indent="-355600" algn="l" rtl="0">
              <a:lnSpc>
                <a:spcPct val="100000"/>
              </a:lnSpc>
              <a:spcBef>
                <a:spcPts val="1000"/>
              </a:spcBef>
              <a:spcAft>
                <a:spcPts val="0"/>
              </a:spcAft>
              <a:buClr>
                <a:srgbClr val="A53338"/>
              </a:buClr>
              <a:buSzPts val="2000"/>
              <a:buFont typeface="Lato"/>
              <a:buChar char="●"/>
            </a:pPr>
            <a:r>
              <a:rPr lang="en" sz="2000" b="0" i="0" u="none" strike="noStrike" cap="none">
                <a:solidFill>
                  <a:srgbClr val="000000"/>
                </a:solidFill>
                <a:latin typeface="Lato"/>
                <a:ea typeface="Lato"/>
                <a:cs typeface="Lato"/>
                <a:sym typeface="Lato"/>
              </a:rPr>
              <a:t>What are similarities and differences that you notice? </a:t>
            </a:r>
            <a:endParaRPr sz="2000" b="0" i="0" u="none" strike="noStrike" cap="none" dirty="0">
              <a:solidFill>
                <a:srgbClr val="000000"/>
              </a:solidFill>
              <a:latin typeface="Lato"/>
              <a:ea typeface="Lato"/>
              <a:cs typeface="Lato"/>
              <a:sym typeface="Lato"/>
            </a:endParaRPr>
          </a:p>
          <a:p>
            <a:pPr marL="457200" marR="0" lvl="0" indent="-355600" algn="l" rtl="0">
              <a:lnSpc>
                <a:spcPct val="100000"/>
              </a:lnSpc>
              <a:spcBef>
                <a:spcPts val="1000"/>
              </a:spcBef>
              <a:spcAft>
                <a:spcPts val="1000"/>
              </a:spcAft>
              <a:buClr>
                <a:srgbClr val="A53338"/>
              </a:buClr>
              <a:buSzPts val="2000"/>
              <a:buFont typeface="Lato"/>
              <a:buChar char="●"/>
            </a:pPr>
            <a:r>
              <a:rPr lang="en" sz="2000" b="0" i="0" u="none" strike="noStrike" cap="none">
                <a:solidFill>
                  <a:srgbClr val="000000"/>
                </a:solidFill>
                <a:latin typeface="Lato"/>
                <a:ea typeface="Lato"/>
                <a:cs typeface="Lato"/>
                <a:sym typeface="Lato"/>
              </a:rPr>
              <a:t>How might this inform your decision-making on the BSC?</a:t>
            </a:r>
            <a:endParaRPr sz="2000" b="0" i="0" u="none" strike="noStrike" cap="none" dirty="0">
              <a:solidFill>
                <a:srgbClr val="000000"/>
              </a:solidFill>
              <a:latin typeface="Lato"/>
              <a:ea typeface="Lato"/>
              <a:cs typeface="Lato"/>
              <a:sym typeface="Lato"/>
            </a:endParaRPr>
          </a:p>
        </p:txBody>
      </p:sp>
      <p:pic>
        <p:nvPicPr>
          <p:cNvPr id="373" name="Google Shape;373;g1308bd543aa_1_157" descr="Image is of a copy of the Cultural Norms handout that lists 13 cultural norms and descriptions under each. &#10;">
            <a:hlinkClick r:id="rId3"/>
          </p:cNvPr>
          <p:cNvPicPr preferRelativeResize="0"/>
          <p:nvPr/>
        </p:nvPicPr>
        <p:blipFill rotWithShape="1">
          <a:blip r:embed="rId4">
            <a:alphaModFix/>
          </a:blip>
          <a:srcRect/>
          <a:stretch/>
        </p:blipFill>
        <p:spPr>
          <a:xfrm>
            <a:off x="1213625" y="1063379"/>
            <a:ext cx="3038255" cy="3775321"/>
          </a:xfrm>
          <a:prstGeom prst="rect">
            <a:avLst/>
          </a:prstGeom>
          <a:noFill/>
          <a:ln>
            <a:noFill/>
          </a:ln>
        </p:spPr>
      </p:pic>
      <p:pic>
        <p:nvPicPr>
          <p:cNvPr id="374" name="Google Shape;374;g1308bd543aa_1_157" descr="10 Minute Timer - Silent&#10;&#10;📜 Message from the Creator of Tick Tock Countdown Timer&#10;&#10;I am Tom C. and I specialise in the field of Mental Health for a number of years.  I want to place where people can relax, unwind, study and sleep better. &#10;&#10;My videos are ideal for studying, sleep, relaxation and exercise. My aim is to provide the highest quality relaxing content that doesn’t contain any annoying talking or commentary. Research shows this can be help with mental heath. &#10;&#10;All my timer videos are made in high quality with editing programs such as Premiere Pro 2020, Photoshop and Luma Fusion. Each video takes many hours of editing and mixing to produce the perfect timer video for my viewers. &#10;&#10;Some video and audio files are make in collaboration with other video and audio creators with all the licenses and commercial use rights.&#10;&#10;All videos, audio, effects are mixed and created by myself.&#10;&#10;⏱ Popular Timers &#10;&#10;5 Minute Timer - Calm and Relaxing Music: https://youtu.be/hso3oR8PJss&#10;10 Minute Timer - Relaxing Music: https://youtu;.be/yxu0qHbG_2c&#10;15 Minute Timer - No Music: https://youtu.be/v-vXDXrGSlI&#10;30 Minute Timer - Instrumental Relaxing Music: https://youtu.be/G4X4ZQHsTyE&#10;45 Minute Timer - Ambient Music: https://youtu.be/TKmhQprljAc&#10;1 Hour Timer - Beautiful Ocean Sunset https://youtu.be/TKmhQprljAc&#10;&#10;🎥 Editing&#10;-  Luma Fusion&#10;-  Premiere Pro 2020&#10;- Adobe After Effects&#10;- Photoshop&#10;&#10;📽Video and filming&#10;- Sony a6000&#10;- Fujifilm X-T3&#10;- GoPro Hero8 &#10;- Story Blocks&#10;-  Pexels&#10;-  Pixabay&#10;- Adobe Stock&#10;- Pond 5&#10;&#10;🎶Audio&#10;- Story Blockas&#10;- Youtube Audio Library&#10;&#10;🎤Microphone&#10;- Blue Yeta&#10;- Audio-Technica BP4025&#10;- Zoom H2N&#10;&#10;&#10;Hashtags&#10;#Timer #Relaxation #RelaxingMusic&#10;&#10;© Copyright Tick Tock Countdown Timer 2021. All rights reserved. Any reproduction or republication of all or part of this video is prohibited. All of the video material on this channel is copyright protected." title="10 Minute Timer - Silent">
            <a:hlinkClick r:id="rId5"/>
          </p:cNvPr>
          <p:cNvPicPr preferRelativeResize="0"/>
          <p:nvPr/>
        </p:nvPicPr>
        <p:blipFill rotWithShape="1">
          <a:blip r:embed="rId6">
            <a:alphaModFix/>
          </a:blip>
          <a:srcRect/>
          <a:stretch/>
        </p:blipFill>
        <p:spPr>
          <a:xfrm>
            <a:off x="8044275" y="0"/>
            <a:ext cx="1099726" cy="8248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4"/>
                                        </p:tgtEl>
                                        <p:attrNameLst>
                                          <p:attrName>style.visibility</p:attrName>
                                        </p:attrNameLst>
                                      </p:cBhvr>
                                      <p:to>
                                        <p:strVal val="visible"/>
                                      </p:to>
                                    </p:set>
                                    <p:animEffect transition="in" filter="fade">
                                      <p:cBhvr>
                                        <p:cTn id="7" dur="1000"/>
                                        <p:tgtEl>
                                          <p:spTgt spid="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1308bd543aa_1_165"/>
          <p:cNvSpPr txBox="1">
            <a:spLocks noGrp="1"/>
          </p:cNvSpPr>
          <p:nvPr>
            <p:ph type="title"/>
          </p:nvPr>
        </p:nvSpPr>
        <p:spPr>
          <a:xfrm>
            <a:off x="777240" y="65404"/>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sz="3200"/>
              <a:t>Courageous Conversations </a:t>
            </a:r>
            <a:r>
              <a:rPr lang="en" sz="3200" u="sng">
                <a:solidFill>
                  <a:schemeClr val="hlink"/>
                </a:solidFill>
                <a:hlinkClick r:id="rId3"/>
              </a:rPr>
              <a:t>Compass</a:t>
            </a:r>
            <a:endParaRPr sz="3200" dirty="0"/>
          </a:p>
        </p:txBody>
      </p:sp>
      <p:sp>
        <p:nvSpPr>
          <p:cNvPr id="380" name="Google Shape;380;g1308bd543aa_1_165"/>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24</a:t>
            </a:fld>
            <a:endParaRPr dirty="0"/>
          </a:p>
        </p:txBody>
      </p:sp>
      <p:sp>
        <p:nvSpPr>
          <p:cNvPr id="381" name="Google Shape;381;g1308bd543aa_1_165"/>
          <p:cNvSpPr txBox="1"/>
          <p:nvPr/>
        </p:nvSpPr>
        <p:spPr>
          <a:xfrm>
            <a:off x="960300" y="4190225"/>
            <a:ext cx="7353900" cy="6927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1000"/>
              <a:buFont typeface="Arial"/>
              <a:buNone/>
            </a:pPr>
            <a:r>
              <a:rPr lang="en" sz="1000" b="0" i="1" u="none" strike="noStrike" cap="none">
                <a:solidFill>
                  <a:srgbClr val="000000"/>
                </a:solidFill>
                <a:latin typeface="Lato"/>
                <a:ea typeface="Lato"/>
                <a:cs typeface="Lato"/>
                <a:sym typeface="Lato"/>
              </a:rPr>
              <a:t>Glenn E. Singleton &amp; Curtis Linton, Courageous Conversations about Race:  A Field Guide for Achieving Equity in Schools. 2006. pp.58-65. Thousand Oaks, CA: Corwin.  Image courtesy of Sketchbubble, </a:t>
            </a:r>
            <a:r>
              <a:rPr lang="en" sz="1000" b="0" i="1" u="sng" strike="noStrike" cap="none">
                <a:solidFill>
                  <a:schemeClr val="hlink"/>
                </a:solidFill>
                <a:latin typeface="Lato"/>
                <a:ea typeface="Lato"/>
                <a:cs typeface="Lato"/>
                <a:sym typeface="Lato"/>
                <a:hlinkClick r:id="rId4"/>
              </a:rPr>
              <a:t>https://www.sketchbubble.com/en/presentation-courageous-conversations.html</a:t>
            </a:r>
            <a:r>
              <a:rPr lang="en" sz="1000" b="0" i="1" u="none" strike="noStrike" cap="none">
                <a:solidFill>
                  <a:srgbClr val="000000"/>
                </a:solidFill>
                <a:latin typeface="Lato"/>
                <a:ea typeface="Lato"/>
                <a:cs typeface="Lato"/>
                <a:sym typeface="Lato"/>
              </a:rPr>
              <a:t>.</a:t>
            </a:r>
            <a:endParaRPr sz="1200" b="0" i="1" u="none" strike="noStrike" cap="none" dirty="0">
              <a:solidFill>
                <a:srgbClr val="000000"/>
              </a:solidFill>
              <a:latin typeface="Lato"/>
              <a:ea typeface="Lato"/>
              <a:cs typeface="Lato"/>
              <a:sym typeface="Lato"/>
            </a:endParaRPr>
          </a:p>
        </p:txBody>
      </p:sp>
      <p:pic>
        <p:nvPicPr>
          <p:cNvPr id="382" name="Google Shape;382;g1308bd543aa_1_165" descr="Image is of the Courageous Conversations Compass. The compass has four quadrants. The upper left quadrant is the believing quadrant, which is seen as being affiliated with the soul and morality. The lower left quadrant in green is the feeling quadrant, associate with the heart and emotions. The upper right quadrant is the thinking quadrant in purple, associated with the head and intellect. THe lower right quadrant in red is acting, associated with hands/feet and being relational. &#10;"/>
          <p:cNvPicPr preferRelativeResize="0"/>
          <p:nvPr/>
        </p:nvPicPr>
        <p:blipFill rotWithShape="1">
          <a:blip r:embed="rId5">
            <a:alphaModFix/>
          </a:blip>
          <a:srcRect l="15100" t="14420" r="16131" b="2652"/>
          <a:stretch/>
        </p:blipFill>
        <p:spPr>
          <a:xfrm>
            <a:off x="3005300" y="1127325"/>
            <a:ext cx="3453401" cy="30594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1308bd543aa_1_172"/>
          <p:cNvSpPr txBox="1">
            <a:spLocks noGrp="1"/>
          </p:cNvSpPr>
          <p:nvPr>
            <p:ph type="title"/>
          </p:nvPr>
        </p:nvSpPr>
        <p:spPr>
          <a:xfrm>
            <a:off x="751515" y="556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a:t>May 25th Recap   </a:t>
            </a:r>
            <a:endParaRPr dirty="0"/>
          </a:p>
        </p:txBody>
      </p:sp>
      <p:sp>
        <p:nvSpPr>
          <p:cNvPr id="388" name="Google Shape;388;g1308bd543aa_1_172"/>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25</a:t>
            </a:fld>
            <a:endParaRPr dirty="0"/>
          </a:p>
        </p:txBody>
      </p:sp>
      <p:pic>
        <p:nvPicPr>
          <p:cNvPr id="389" name="Google Shape;389;g1308bd543aa_1_172" descr="The second image is of the empathy interviews.&#10;"/>
          <p:cNvPicPr preferRelativeResize="0"/>
          <p:nvPr/>
        </p:nvPicPr>
        <p:blipFill rotWithShape="1">
          <a:blip r:embed="rId3">
            <a:alphaModFix/>
          </a:blip>
          <a:srcRect l="2713" t="2584" r="2390" b="5453"/>
          <a:stretch/>
        </p:blipFill>
        <p:spPr>
          <a:xfrm>
            <a:off x="5130992" y="933051"/>
            <a:ext cx="3874583" cy="2087300"/>
          </a:xfrm>
          <a:prstGeom prst="rect">
            <a:avLst/>
          </a:prstGeom>
          <a:noFill/>
          <a:ln>
            <a:noFill/>
          </a:ln>
        </p:spPr>
      </p:pic>
      <p:pic>
        <p:nvPicPr>
          <p:cNvPr id="390" name="Google Shape;390;g1308bd543aa_1_172" descr="The third and fourth images are the two cartoons that illustrate equity. The third image  is showing a baseball field with children behind a fence. Behind the fence, there are examples of equality, equity, reality, and liberation. To illustrate equality, there are three boys who each are standing on a box. Only two can see the field over the fence and the last boy cannot. To illustrate equity, the tallest boy does not have a box to stand on and he can see over the fence. The second boy has one box to stand on and can see over the fence. The third boy has two boxes he can stand on and he can now see over the fence. To illustrate reality, the tallest boy has about 6 boxes that he is standing on and can see well over the fence to the point that only his legs are captured in the image. The second boy has one box to stand on and he can see over the fence. The shortest boy is pushing his own box to get to the fence and will still not be able to see over the fence. The last part of the image illustrates liberation. Here there is no fence and none of the three boys need boxes because each of them can see directly to the baseball field. &#10;&#10;The fourth image is showcasing equality and equity. Under equality, there are four people. The first person is sitting in a wheelchair and a bike is next to her. The second person is a tall man who is riding a bike but is hunched over because he is too tall for the bike. The third person is riding her bike but it appears to be too tall for her. The last person is a small child riding a bike too tall for her. Directly under that are those same individuals now illiustrating equity. The first person in a wheelchair has a bike that meets her needs. The second tall individual is riding a bike that is his size without hunching over. The third person is riding a bike that is her size and the fourth person (the child) has a child sized bike. &#10;"/>
          <p:cNvPicPr preferRelativeResize="0"/>
          <p:nvPr/>
        </p:nvPicPr>
        <p:blipFill rotWithShape="1">
          <a:blip r:embed="rId4">
            <a:alphaModFix/>
          </a:blip>
          <a:srcRect/>
          <a:stretch/>
        </p:blipFill>
        <p:spPr>
          <a:xfrm>
            <a:off x="2581735" y="3144867"/>
            <a:ext cx="5082916" cy="1516175"/>
          </a:xfrm>
          <a:prstGeom prst="rect">
            <a:avLst/>
          </a:prstGeom>
          <a:noFill/>
          <a:ln>
            <a:noFill/>
          </a:ln>
        </p:spPr>
      </p:pic>
      <p:pic>
        <p:nvPicPr>
          <p:cNvPr id="391" name="Google Shape;391;g1308bd543aa_1_172" descr="Images are of screenshots from the BSC Equity Workshop #2 for a brief recap. &#10;The first image is of Albert Einstein and his quote that explains the why of equity workshops for the BSC, “No problem can be solved from the same level of consciousness that created it.” &#10;"/>
          <p:cNvPicPr preferRelativeResize="0"/>
          <p:nvPr/>
        </p:nvPicPr>
        <p:blipFill rotWithShape="1">
          <a:blip r:embed="rId5">
            <a:alphaModFix/>
          </a:blip>
          <a:srcRect/>
          <a:stretch/>
        </p:blipFill>
        <p:spPr>
          <a:xfrm>
            <a:off x="791600" y="1065475"/>
            <a:ext cx="3928149" cy="18858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1"/>
                                        </p:tgtEl>
                                        <p:attrNameLst>
                                          <p:attrName>style.visibility</p:attrName>
                                        </p:attrNameLst>
                                      </p:cBhvr>
                                      <p:to>
                                        <p:strVal val="visible"/>
                                      </p:to>
                                    </p:set>
                                    <p:animEffect transition="in" filter="fade">
                                      <p:cBhvr>
                                        <p:cTn id="7" dur="1000"/>
                                        <p:tgtEl>
                                          <p:spTgt spid="3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391"/>
                                        </p:tgtEl>
                                      </p:cBhvr>
                                    </p:animEffect>
                                    <p:set>
                                      <p:cBhvr>
                                        <p:cTn id="12" dur="1" fill="hold">
                                          <p:stCondLst>
                                            <p:cond delay="1000"/>
                                          </p:stCondLst>
                                        </p:cTn>
                                        <p:tgtEl>
                                          <p:spTgt spid="39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0"/>
                                        </p:tgtEl>
                                        <p:attrNameLst>
                                          <p:attrName>style.visibility</p:attrName>
                                        </p:attrNameLst>
                                      </p:cBhvr>
                                      <p:to>
                                        <p:strVal val="visible"/>
                                      </p:to>
                                    </p:set>
                                    <p:animEffect transition="in" filter="fade">
                                      <p:cBhvr>
                                        <p:cTn id="17" dur="1000"/>
                                        <p:tgtEl>
                                          <p:spTgt spid="39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1000"/>
                                        <p:tgtEl>
                                          <p:spTgt spid="390"/>
                                        </p:tgtEl>
                                      </p:cBhvr>
                                    </p:animEffect>
                                    <p:set>
                                      <p:cBhvr>
                                        <p:cTn id="22" dur="1" fill="hold">
                                          <p:stCondLst>
                                            <p:cond delay="1000"/>
                                          </p:stCondLst>
                                        </p:cTn>
                                        <p:tgtEl>
                                          <p:spTgt spid="39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9"/>
                                        </p:tgtEl>
                                        <p:attrNameLst>
                                          <p:attrName>style.visibility</p:attrName>
                                        </p:attrNameLst>
                                      </p:cBhvr>
                                      <p:to>
                                        <p:strVal val="visible"/>
                                      </p:to>
                                    </p:set>
                                    <p:animEffect transition="in" filter="fade">
                                      <p:cBhvr>
                                        <p:cTn id="27" dur="1000"/>
                                        <p:tgtEl>
                                          <p:spTgt spid="38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1000"/>
                                        <p:tgtEl>
                                          <p:spTgt spid="389"/>
                                        </p:tgtEl>
                                      </p:cBhvr>
                                    </p:animEffect>
                                    <p:set>
                                      <p:cBhvr>
                                        <p:cTn id="32" dur="1" fill="hold">
                                          <p:stCondLst>
                                            <p:cond delay="1000"/>
                                          </p:stCondLst>
                                        </p:cTn>
                                        <p:tgtEl>
                                          <p:spTgt spid="3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g1308bd543aa_1_180"/>
          <p:cNvSpPr txBox="1">
            <a:spLocks noGrp="1"/>
          </p:cNvSpPr>
          <p:nvPr>
            <p:ph type="title"/>
          </p:nvPr>
        </p:nvSpPr>
        <p:spPr>
          <a:xfrm>
            <a:off x="777252" y="7372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dirty="0"/>
              <a:t>May 25th Recap</a:t>
            </a:r>
            <a:endParaRPr dirty="0"/>
          </a:p>
        </p:txBody>
      </p:sp>
      <p:sp>
        <p:nvSpPr>
          <p:cNvPr id="397" name="Google Shape;397;g1308bd543aa_1_180"/>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26</a:t>
            </a:fld>
            <a:endParaRPr dirty="0"/>
          </a:p>
        </p:txBody>
      </p:sp>
      <p:pic>
        <p:nvPicPr>
          <p:cNvPr id="398" name="Google Shape;398;g1308bd543aa_1_180" descr="Images are of screenshots continued from the BSC Equity Workshop #2 for a brief recap. The upper right corner has part of the images for the Equity Literacy Principles by Paul Gorski. Image linked to the Equity Literacy Insitute website. &#10;">
            <a:hlinkClick r:id="rId3"/>
          </p:cNvPr>
          <p:cNvPicPr preferRelativeResize="0"/>
          <p:nvPr/>
        </p:nvPicPr>
        <p:blipFill rotWithShape="1">
          <a:blip r:embed="rId4">
            <a:alphaModFix/>
          </a:blip>
          <a:srcRect/>
          <a:stretch/>
        </p:blipFill>
        <p:spPr>
          <a:xfrm>
            <a:off x="5636713" y="186190"/>
            <a:ext cx="2898449" cy="3775321"/>
          </a:xfrm>
          <a:prstGeom prst="rect">
            <a:avLst/>
          </a:prstGeom>
          <a:noFill/>
          <a:ln>
            <a:noFill/>
          </a:ln>
        </p:spPr>
      </p:pic>
      <p:pic>
        <p:nvPicPr>
          <p:cNvPr id="399" name="Google Shape;399;g1308bd543aa_1_180" descr="The final image is a compilation of five images that illustrate equality, equity, and diversity. This image will be revisited on an upcoming slide titled Equity and student success. &#10;"/>
          <p:cNvPicPr preferRelativeResize="0"/>
          <p:nvPr/>
        </p:nvPicPr>
        <p:blipFill rotWithShape="1">
          <a:blip r:embed="rId5">
            <a:alphaModFix/>
          </a:blip>
          <a:srcRect/>
          <a:stretch/>
        </p:blipFill>
        <p:spPr>
          <a:xfrm>
            <a:off x="890563" y="1222250"/>
            <a:ext cx="7682875" cy="3314150"/>
          </a:xfrm>
          <a:prstGeom prst="rect">
            <a:avLst/>
          </a:prstGeom>
          <a:noFill/>
          <a:ln>
            <a:noFill/>
          </a:ln>
        </p:spPr>
      </p:pic>
      <p:pic>
        <p:nvPicPr>
          <p:cNvPr id="400" name="Google Shape;400;g1308bd543aa_1_180" descr="The lower right corner has an image showcasing smiling children, with the 7 conditions for student success listed to the right of the image. Image linked to the Equity Office website. &#10;">
            <a:hlinkClick r:id="rId6"/>
          </p:cNvPr>
          <p:cNvPicPr preferRelativeResize="0"/>
          <p:nvPr/>
        </p:nvPicPr>
        <p:blipFill rotWithShape="1">
          <a:blip r:embed="rId7">
            <a:alphaModFix/>
          </a:blip>
          <a:srcRect b="5141"/>
          <a:stretch/>
        </p:blipFill>
        <p:spPr>
          <a:xfrm>
            <a:off x="5263985" y="2843270"/>
            <a:ext cx="3754726" cy="19842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0"/>
                                        </p:tgtEl>
                                        <p:attrNameLst>
                                          <p:attrName>style.visibility</p:attrName>
                                        </p:attrNameLst>
                                      </p:cBhvr>
                                      <p:to>
                                        <p:strVal val="visible"/>
                                      </p:to>
                                    </p:set>
                                    <p:animEffect transition="in" filter="fade">
                                      <p:cBhvr>
                                        <p:cTn id="7" dur="1000"/>
                                        <p:tgtEl>
                                          <p:spTgt spid="4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400"/>
                                        </p:tgtEl>
                                      </p:cBhvr>
                                    </p:animEffect>
                                    <p:set>
                                      <p:cBhvr>
                                        <p:cTn id="12" dur="1" fill="hold">
                                          <p:stCondLst>
                                            <p:cond delay="1000"/>
                                          </p:stCondLst>
                                        </p:cTn>
                                        <p:tgtEl>
                                          <p:spTgt spid="40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8"/>
                                        </p:tgtEl>
                                        <p:attrNameLst>
                                          <p:attrName>style.visibility</p:attrName>
                                        </p:attrNameLst>
                                      </p:cBhvr>
                                      <p:to>
                                        <p:strVal val="visible"/>
                                      </p:to>
                                    </p:set>
                                    <p:animEffect transition="in" filter="fade">
                                      <p:cBhvr>
                                        <p:cTn id="17" dur="1000"/>
                                        <p:tgtEl>
                                          <p:spTgt spid="39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1000"/>
                                        <p:tgtEl>
                                          <p:spTgt spid="398"/>
                                        </p:tgtEl>
                                      </p:cBhvr>
                                    </p:animEffect>
                                    <p:set>
                                      <p:cBhvr>
                                        <p:cTn id="22" dur="1" fill="hold">
                                          <p:stCondLst>
                                            <p:cond delay="1000"/>
                                          </p:stCondLst>
                                        </p:cTn>
                                        <p:tgtEl>
                                          <p:spTgt spid="39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9"/>
                                        </p:tgtEl>
                                        <p:attrNameLst>
                                          <p:attrName>style.visibility</p:attrName>
                                        </p:attrNameLst>
                                      </p:cBhvr>
                                      <p:to>
                                        <p:strVal val="visible"/>
                                      </p:to>
                                    </p:set>
                                    <p:animEffect transition="in" filter="fade">
                                      <p:cBhvr>
                                        <p:cTn id="27" dur="1000"/>
                                        <p:tgtEl>
                                          <p:spTgt spid="39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1000"/>
                                        <p:tgtEl>
                                          <p:spTgt spid="399"/>
                                        </p:tgtEl>
                                      </p:cBhvr>
                                    </p:animEffect>
                                    <p:set>
                                      <p:cBhvr>
                                        <p:cTn id="32" dur="1" fill="hold">
                                          <p:stCondLst>
                                            <p:cond delay="1000"/>
                                          </p:stCondLst>
                                        </p:cTn>
                                        <p:tgtEl>
                                          <p:spTgt spid="3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g1308bd543aa_1_188" descr="This video shows the various obstacles that students face in the education system. Link is here: &#10;https://drive.google.com/file/d/1YruSKXCl4KhV4FCHGAXgDHtJE9SdoUSw/view?usp=sharing&#10;"/>
          <p:cNvSpPr txBox="1">
            <a:spLocks noGrp="1"/>
          </p:cNvSpPr>
          <p:nvPr>
            <p:ph type="title"/>
          </p:nvPr>
        </p:nvSpPr>
        <p:spPr>
          <a:xfrm>
            <a:off x="777240" y="2059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dirty="0"/>
              <a:t>Unequal Opportunity Race</a:t>
            </a:r>
            <a:endParaRPr dirty="0"/>
          </a:p>
        </p:txBody>
      </p:sp>
      <p:sp>
        <p:nvSpPr>
          <p:cNvPr id="406" name="Google Shape;406;g1308bd543aa_1_188"/>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27</a:t>
            </a:fld>
            <a:endParaRPr dirty="0"/>
          </a:p>
        </p:txBody>
      </p:sp>
      <p:pic>
        <p:nvPicPr>
          <p:cNvPr id="407" name="Google Shape;407;g1308bd543aa_1_188" title="Race Video.mp4">
            <a:hlinkClick r:id="rId3"/>
          </p:cNvPr>
          <p:cNvPicPr preferRelativeResize="0"/>
          <p:nvPr/>
        </p:nvPicPr>
        <p:blipFill rotWithShape="1">
          <a:blip r:embed="rId4">
            <a:alphaModFix/>
          </a:blip>
          <a:srcRect/>
          <a:stretch/>
        </p:blipFill>
        <p:spPr>
          <a:xfrm>
            <a:off x="2286000" y="1009650"/>
            <a:ext cx="4572000" cy="3429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7"/>
                                        </p:tgtEl>
                                        <p:attrNameLst>
                                          <p:attrName>style.visibility</p:attrName>
                                        </p:attrNameLst>
                                      </p:cBhvr>
                                      <p:to>
                                        <p:strVal val="visible"/>
                                      </p:to>
                                    </p:set>
                                    <p:animEffect transition="in" filter="fade">
                                      <p:cBhvr>
                                        <p:cTn id="7" dur="1000"/>
                                        <p:tgtEl>
                                          <p:spTgt spid="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g1308bd543aa_1_194"/>
          <p:cNvSpPr txBox="1">
            <a:spLocks noGrp="1"/>
          </p:cNvSpPr>
          <p:nvPr>
            <p:ph type="title"/>
          </p:nvPr>
        </p:nvSpPr>
        <p:spPr>
          <a:xfrm>
            <a:off x="624840" y="2059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sz="3200"/>
              <a:t>Unequal Opportunity Race Questions</a:t>
            </a:r>
            <a:endParaRPr sz="3200" dirty="0"/>
          </a:p>
        </p:txBody>
      </p:sp>
      <p:sp>
        <p:nvSpPr>
          <p:cNvPr id="413" name="Google Shape;413;g1308bd543aa_1_194"/>
          <p:cNvSpPr txBox="1">
            <a:spLocks noGrp="1"/>
          </p:cNvSpPr>
          <p:nvPr>
            <p:ph type="body" idx="1"/>
          </p:nvPr>
        </p:nvSpPr>
        <p:spPr>
          <a:xfrm>
            <a:off x="777250" y="1184775"/>
            <a:ext cx="8172300" cy="32640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3200"/>
              <a:buNone/>
            </a:pPr>
            <a:r>
              <a:rPr lang="en">
                <a:solidFill>
                  <a:srgbClr val="A53338"/>
                </a:solidFill>
                <a:highlight>
                  <a:srgbClr val="FFFFFF"/>
                </a:highlight>
                <a:latin typeface="Roboto"/>
                <a:ea typeface="Roboto"/>
                <a:cs typeface="Roboto"/>
                <a:sym typeface="Roboto"/>
              </a:rPr>
              <a:t>1.</a:t>
            </a:r>
            <a:r>
              <a:rPr lang="en">
                <a:solidFill>
                  <a:srgbClr val="201F1E"/>
                </a:solidFill>
                <a:highlight>
                  <a:srgbClr val="FFFFFF"/>
                </a:highlight>
                <a:latin typeface="Roboto"/>
                <a:ea typeface="Roboto"/>
                <a:cs typeface="Roboto"/>
                <a:sym typeface="Roboto"/>
              </a:rPr>
              <a:t> In what year were Black, Latino, Indigenous, immigrant, and refugee students in AISD allowed to leave the starting blocks (access to the 7 conditions of student success)? What year were students with disabilities and students who are emergent bilingual allowed to leave the starting blocks? How do you know? </a:t>
            </a:r>
            <a:endParaRPr dirty="0">
              <a:solidFill>
                <a:srgbClr val="201F1E"/>
              </a:solidFill>
              <a:highlight>
                <a:srgbClr val="FFFFFF"/>
              </a:highlight>
              <a:latin typeface="Roboto"/>
              <a:ea typeface="Roboto"/>
              <a:cs typeface="Roboto"/>
              <a:sym typeface="Roboto"/>
            </a:endParaRPr>
          </a:p>
          <a:p>
            <a:pPr marL="0" lvl="0" indent="0" algn="l" rtl="0">
              <a:lnSpc>
                <a:spcPct val="115000"/>
              </a:lnSpc>
              <a:spcBef>
                <a:spcPts val="0"/>
              </a:spcBef>
              <a:spcAft>
                <a:spcPts val="0"/>
              </a:spcAft>
              <a:buSzPts val="3200"/>
              <a:buNone/>
            </a:pPr>
            <a:endParaRPr dirty="0">
              <a:solidFill>
                <a:srgbClr val="201F1E"/>
              </a:solidFill>
              <a:highlight>
                <a:srgbClr val="FFFFFF"/>
              </a:highlight>
              <a:latin typeface="Roboto"/>
              <a:ea typeface="Roboto"/>
              <a:cs typeface="Roboto"/>
              <a:sym typeface="Roboto"/>
            </a:endParaRPr>
          </a:p>
          <a:p>
            <a:pPr marL="0" lvl="0" indent="0" algn="l" rtl="0">
              <a:lnSpc>
                <a:spcPct val="115000"/>
              </a:lnSpc>
              <a:spcBef>
                <a:spcPts val="0"/>
              </a:spcBef>
              <a:spcAft>
                <a:spcPts val="0"/>
              </a:spcAft>
              <a:buSzPts val="3200"/>
              <a:buNone/>
            </a:pPr>
            <a:r>
              <a:rPr lang="en">
                <a:solidFill>
                  <a:srgbClr val="A53338"/>
                </a:solidFill>
                <a:highlight>
                  <a:srgbClr val="FFFFFF"/>
                </a:highlight>
                <a:latin typeface="Roboto"/>
                <a:ea typeface="Roboto"/>
                <a:cs typeface="Roboto"/>
                <a:sym typeface="Roboto"/>
              </a:rPr>
              <a:t>2.</a:t>
            </a:r>
            <a:r>
              <a:rPr lang="en">
                <a:solidFill>
                  <a:srgbClr val="201F1E"/>
                </a:solidFill>
                <a:highlight>
                  <a:srgbClr val="FFFFFF"/>
                </a:highlight>
                <a:latin typeface="Roboto"/>
                <a:ea typeface="Roboto"/>
                <a:cs typeface="Roboto"/>
                <a:sym typeface="Roboto"/>
              </a:rPr>
              <a:t> What are and have been 4-5 predictable rocks and potholes for AISD’s marginalized student groups with regard to projects that could be included in the bond? </a:t>
            </a:r>
            <a:r>
              <a:rPr lang="en">
                <a:solidFill>
                  <a:srgbClr val="201F1E"/>
                </a:solidFill>
                <a:highlight>
                  <a:schemeClr val="lt1"/>
                </a:highlight>
                <a:latin typeface="Roboto"/>
                <a:ea typeface="Roboto"/>
                <a:cs typeface="Roboto"/>
                <a:sym typeface="Roboto"/>
              </a:rPr>
              <a:t>Which equity literacy principles might help us identify the rocks and potholes? </a:t>
            </a:r>
            <a:r>
              <a:rPr lang="en">
                <a:solidFill>
                  <a:srgbClr val="201F1E"/>
                </a:solidFill>
                <a:highlight>
                  <a:srgbClr val="FFFFFF"/>
                </a:highlight>
                <a:latin typeface="Roboto"/>
                <a:ea typeface="Roboto"/>
                <a:cs typeface="Roboto"/>
                <a:sym typeface="Roboto"/>
              </a:rPr>
              <a:t>How are these obstacles impeding their well-being and academic success?  </a:t>
            </a:r>
            <a:endParaRPr dirty="0">
              <a:solidFill>
                <a:srgbClr val="201F1E"/>
              </a:solidFill>
              <a:highlight>
                <a:srgbClr val="FFFFFF"/>
              </a:highlight>
              <a:latin typeface="Roboto"/>
              <a:ea typeface="Roboto"/>
              <a:cs typeface="Roboto"/>
              <a:sym typeface="Roboto"/>
            </a:endParaRPr>
          </a:p>
          <a:p>
            <a:pPr marL="0" lvl="0" indent="0" algn="l" rtl="0">
              <a:lnSpc>
                <a:spcPct val="115000"/>
              </a:lnSpc>
              <a:spcBef>
                <a:spcPts val="0"/>
              </a:spcBef>
              <a:spcAft>
                <a:spcPts val="0"/>
              </a:spcAft>
              <a:buSzPts val="3200"/>
              <a:buNone/>
            </a:pPr>
            <a:endParaRPr dirty="0">
              <a:solidFill>
                <a:srgbClr val="201F1E"/>
              </a:solidFill>
              <a:highlight>
                <a:srgbClr val="FFFFFF"/>
              </a:highlight>
              <a:latin typeface="Roboto"/>
              <a:ea typeface="Roboto"/>
              <a:cs typeface="Roboto"/>
              <a:sym typeface="Roboto"/>
            </a:endParaRPr>
          </a:p>
          <a:p>
            <a:pPr marL="0" lvl="0" indent="0" algn="l" rtl="0">
              <a:lnSpc>
                <a:spcPct val="115000"/>
              </a:lnSpc>
              <a:spcBef>
                <a:spcPts val="0"/>
              </a:spcBef>
              <a:spcAft>
                <a:spcPts val="0"/>
              </a:spcAft>
              <a:buSzPts val="3200"/>
              <a:buNone/>
            </a:pPr>
            <a:r>
              <a:rPr lang="en">
                <a:solidFill>
                  <a:srgbClr val="A53338"/>
                </a:solidFill>
                <a:highlight>
                  <a:srgbClr val="FFFFFF"/>
                </a:highlight>
                <a:latin typeface="Roboto"/>
                <a:ea typeface="Roboto"/>
                <a:cs typeface="Roboto"/>
                <a:sym typeface="Roboto"/>
              </a:rPr>
              <a:t>3.</a:t>
            </a:r>
            <a:r>
              <a:rPr lang="en">
                <a:solidFill>
                  <a:srgbClr val="201F1E"/>
                </a:solidFill>
                <a:highlight>
                  <a:srgbClr val="FFFFFF"/>
                </a:highlight>
                <a:latin typeface="Roboto"/>
                <a:ea typeface="Roboto"/>
                <a:cs typeface="Roboto"/>
                <a:sym typeface="Roboto"/>
              </a:rPr>
              <a:t> What past practices with academic programming, safety, athletics, technology, visual and performing arts, facilities and bond fund distribution have been stumbling blocks for marginalized student groups? Please review relevant LRP problem statements. Which equity literacy principles may need to be applied? </a:t>
            </a:r>
            <a:endParaRPr dirty="0">
              <a:solidFill>
                <a:srgbClr val="201F1E"/>
              </a:solidFill>
              <a:highlight>
                <a:srgbClr val="FFFFFF"/>
              </a:highlight>
              <a:latin typeface="Roboto"/>
              <a:ea typeface="Roboto"/>
              <a:cs typeface="Roboto"/>
              <a:sym typeface="Roboto"/>
            </a:endParaRPr>
          </a:p>
          <a:p>
            <a:pPr marL="0" lvl="0" indent="0" algn="l" rtl="0">
              <a:lnSpc>
                <a:spcPct val="115000"/>
              </a:lnSpc>
              <a:spcBef>
                <a:spcPts val="0"/>
              </a:spcBef>
              <a:spcAft>
                <a:spcPts val="0"/>
              </a:spcAft>
              <a:buSzPts val="3200"/>
              <a:buNone/>
            </a:pPr>
            <a:endParaRPr dirty="0">
              <a:solidFill>
                <a:srgbClr val="201F1E"/>
              </a:solidFill>
              <a:highlight>
                <a:srgbClr val="FFFFFF"/>
              </a:highlight>
              <a:latin typeface="Roboto"/>
              <a:ea typeface="Roboto"/>
              <a:cs typeface="Roboto"/>
              <a:sym typeface="Roboto"/>
            </a:endParaRPr>
          </a:p>
          <a:p>
            <a:pPr marL="0" lvl="0" indent="0" algn="l" rtl="0">
              <a:lnSpc>
                <a:spcPct val="115000"/>
              </a:lnSpc>
              <a:spcBef>
                <a:spcPts val="0"/>
              </a:spcBef>
              <a:spcAft>
                <a:spcPts val="0"/>
              </a:spcAft>
              <a:buSzPts val="3200"/>
              <a:buNone/>
            </a:pPr>
            <a:r>
              <a:rPr lang="en">
                <a:solidFill>
                  <a:srgbClr val="A53338"/>
                </a:solidFill>
                <a:highlight>
                  <a:srgbClr val="FFFFFF"/>
                </a:highlight>
                <a:latin typeface="Roboto"/>
                <a:ea typeface="Roboto"/>
                <a:cs typeface="Roboto"/>
                <a:sym typeface="Roboto"/>
              </a:rPr>
              <a:t>4.</a:t>
            </a:r>
            <a:r>
              <a:rPr lang="en">
                <a:solidFill>
                  <a:srgbClr val="201F1E"/>
                </a:solidFill>
                <a:highlight>
                  <a:srgbClr val="FFFFFF"/>
                </a:highlight>
                <a:latin typeface="Roboto"/>
                <a:ea typeface="Roboto"/>
                <a:cs typeface="Roboto"/>
                <a:sym typeface="Roboto"/>
              </a:rPr>
              <a:t> What can this BSC do to repair the AISD track for the seven LRP committee areas? Please review emerging LRP strategies.</a:t>
            </a:r>
            <a:endParaRPr dirty="0">
              <a:solidFill>
                <a:srgbClr val="201F1E"/>
              </a:solidFill>
              <a:highlight>
                <a:srgbClr val="FFFFFF"/>
              </a:highlight>
              <a:latin typeface="Roboto"/>
              <a:ea typeface="Roboto"/>
              <a:cs typeface="Roboto"/>
              <a:sym typeface="Roboto"/>
            </a:endParaRPr>
          </a:p>
          <a:p>
            <a:pPr marL="0" lvl="0" indent="0" algn="l" rtl="0">
              <a:lnSpc>
                <a:spcPct val="100000"/>
              </a:lnSpc>
              <a:spcBef>
                <a:spcPts val="640"/>
              </a:spcBef>
              <a:spcAft>
                <a:spcPts val="0"/>
              </a:spcAft>
              <a:buSzPts val="3200"/>
              <a:buNone/>
            </a:pPr>
            <a:endParaRPr dirty="0"/>
          </a:p>
        </p:txBody>
      </p:sp>
      <p:sp>
        <p:nvSpPr>
          <p:cNvPr id="414" name="Google Shape;414;g1308bd543aa_1_194"/>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28</a:t>
            </a:fld>
            <a:endParaRPr dirty="0"/>
          </a:p>
        </p:txBody>
      </p:sp>
      <p:pic>
        <p:nvPicPr>
          <p:cNvPr id="415" name="Google Shape;415;g1308bd543aa_1_194" descr="20 Minute Timer - Silent&#10;&#10;📜 Message from the Creator of Tick Tock Countdown Timer&#10;&#10;I am Tom C. and I specialise in the field of Mental Health for a number of years.  I want to place where people can relax, unwind, study and sleep better. &#10;&#10;My videos are ideal for studying, sleep, relaxation and exercise. My aim is to provide the highest quality relaxing content that doesn’t contain any annoying talking or commentary. Research shows this can be help with mental heath. &#10;&#10;All my timer videos are made in high quality with editing programs such as Premiere Pro 2020, Photoshop and Luma Fusion. Each video takes many hours of editing and mixing to produce the perfect timer video for my viewers. &#10;&#10;Some video and audio files are make in collaboration with other video and audio creators with all the licenses and commercial use rights.&#10;&#10;All videos, audio, effects are mixed and created by myself.&#10;&#10;⏱ Popular Timers &#10;&#10;5 Minute Timer - Calm and Relaxing Music: https://youtu.be/hso3oR8PJss&#10;10 Minute Timer - Relaxing Music: https://youtu;.be/yxu0qHbG_2c&#10;15 Minute Timer - No Music: https://youtu.be/v-vXDXrGSlI&#10;30 Minute Timer - Instrumental Relaxing Music: https://youtu.be/G4X4ZQHsTyE&#10;45 Minute Timer - Ambient Music: https://youtu.be/TKmhQprljAc&#10;1 Hour Timer - Beautiful Ocean Sunset https://youtu.be/TKmhQprljAc&#10;&#10;🎥 Editing&#10;-  Luma Fusion&#10;-  Premiere Pro 2020&#10;- Adobe After Effects&#10;- Photoshop&#10;&#10;📽Video and filming&#10;- Sony a6000&#10;- Fujifilm X-T3&#10;- GoPro Hero8 &#10;- Story Blocks&#10;-  Pexels&#10;-  Pixabay&#10;- Adobe Stock&#10;- Pond 5&#10;&#10;🎶Audio&#10;- Story Blockas&#10;- Youtube Audio Library&#10;&#10;🎤Microphone&#10;- Blue Yeta&#10;- Audio-Technica BP4025&#10;- Zoom H2N&#10;&#10;&#10;Hashtags&#10;#Timer #Relaxation #RelaxingMusic&#10;&#10;© Copyright Tick Tock Countdown Timer 2021. All rights reserved. Any reproduction or republication of all or part of this video is prohibited. All of the video material on this channel is copyright protected." title="20 Minute Timer - Silent">
            <a:hlinkClick r:id="rId3"/>
          </p:cNvPr>
          <p:cNvPicPr preferRelativeResize="0"/>
          <p:nvPr/>
        </p:nvPicPr>
        <p:blipFill rotWithShape="1">
          <a:blip r:embed="rId4">
            <a:alphaModFix/>
          </a:blip>
          <a:srcRect/>
          <a:stretch/>
        </p:blipFill>
        <p:spPr>
          <a:xfrm>
            <a:off x="8238475" y="24975"/>
            <a:ext cx="905525" cy="6791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5"/>
                                        </p:tgtEl>
                                        <p:attrNameLst>
                                          <p:attrName>style.visibility</p:attrName>
                                        </p:attrNameLst>
                                      </p:cBhvr>
                                      <p:to>
                                        <p:strVal val="visible"/>
                                      </p:to>
                                    </p:set>
                                    <p:animEffect transition="in" filter="fade">
                                      <p:cBhvr>
                                        <p:cTn id="7" dur="1000"/>
                                        <p:tgtEl>
                                          <p:spTgt spid="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g1308bd543aa_1_201"/>
          <p:cNvSpPr txBox="1">
            <a:spLocks noGrp="1"/>
          </p:cNvSpPr>
          <p:nvPr>
            <p:ph type="title"/>
          </p:nvPr>
        </p:nvSpPr>
        <p:spPr>
          <a:xfrm>
            <a:off x="777240" y="53304"/>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u="sng">
                <a:solidFill>
                  <a:schemeClr val="hlink"/>
                </a:solidFill>
                <a:hlinkClick r:id="rId3"/>
              </a:rPr>
              <a:t>Equity and Student Success</a:t>
            </a:r>
            <a:endParaRPr dirty="0"/>
          </a:p>
        </p:txBody>
      </p:sp>
      <p:sp>
        <p:nvSpPr>
          <p:cNvPr id="421" name="Google Shape;421;g1308bd543aa_1_201"/>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29</a:t>
            </a:fld>
            <a:endParaRPr dirty="0"/>
          </a:p>
        </p:txBody>
      </p:sp>
      <p:sp>
        <p:nvSpPr>
          <p:cNvPr id="422" name="Google Shape;422;g1308bd543aa_1_201"/>
          <p:cNvSpPr txBox="1"/>
          <p:nvPr/>
        </p:nvSpPr>
        <p:spPr>
          <a:xfrm>
            <a:off x="732850" y="4524250"/>
            <a:ext cx="7593000" cy="292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700"/>
              <a:buFont typeface="Arial"/>
              <a:buNone/>
            </a:pPr>
            <a:r>
              <a:rPr lang="en" sz="700" b="0" i="0" u="none" strike="noStrike" cap="none">
                <a:solidFill>
                  <a:srgbClr val="000000"/>
                </a:solidFill>
                <a:latin typeface="Lato"/>
                <a:ea typeface="Lato"/>
                <a:cs typeface="Lato"/>
                <a:sym typeface="Lato"/>
              </a:rPr>
              <a:t>Adapted from the Center for Urban Education, University of Southern California, </a:t>
            </a:r>
            <a:r>
              <a:rPr lang="en" sz="700" b="0" i="1" u="none" strike="noStrike" cap="none">
                <a:solidFill>
                  <a:srgbClr val="000000"/>
                </a:solidFill>
                <a:latin typeface="Lato"/>
                <a:ea typeface="Lato"/>
                <a:cs typeface="Lato"/>
                <a:sym typeface="Lato"/>
              </a:rPr>
              <a:t>Equity and Student Success</a:t>
            </a:r>
            <a:r>
              <a:rPr lang="en" sz="700" b="0" i="0" u="none" strike="noStrike" cap="none">
                <a:solidFill>
                  <a:srgbClr val="000000"/>
                </a:solidFill>
                <a:latin typeface="Lato"/>
                <a:ea typeface="Lato"/>
                <a:cs typeface="Lato"/>
                <a:sym typeface="Lato"/>
              </a:rPr>
              <a:t>, 2016, </a:t>
            </a:r>
            <a:r>
              <a:rPr lang="en" sz="700" b="0" i="0" u="sng" strike="noStrike" cap="none">
                <a:solidFill>
                  <a:schemeClr val="hlink"/>
                </a:solidFill>
                <a:latin typeface="Lato"/>
                <a:ea typeface="Lato"/>
                <a:cs typeface="Lato"/>
                <a:sym typeface="Lato"/>
                <a:hlinkClick r:id="rId4"/>
              </a:rPr>
              <a:t>https://cue.usc.edu/equity/</a:t>
            </a:r>
            <a:r>
              <a:rPr lang="en" sz="700" b="0" i="0" u="none" strike="noStrike" cap="none">
                <a:solidFill>
                  <a:srgbClr val="000000"/>
                </a:solidFill>
                <a:latin typeface="Lato"/>
                <a:ea typeface="Lato"/>
                <a:cs typeface="Lato"/>
                <a:sym typeface="Lato"/>
              </a:rPr>
              <a:t>. </a:t>
            </a:r>
            <a:endParaRPr sz="700" b="0" i="0" u="none" strike="noStrike" cap="none" dirty="0">
              <a:solidFill>
                <a:srgbClr val="000000"/>
              </a:solidFill>
              <a:latin typeface="Lato"/>
              <a:ea typeface="Lato"/>
              <a:cs typeface="Lato"/>
              <a:sym typeface="Lato"/>
            </a:endParaRPr>
          </a:p>
        </p:txBody>
      </p:sp>
      <p:pic>
        <p:nvPicPr>
          <p:cNvPr id="423" name="Google Shape;423;g1308bd543aa_1_201" descr="This is the equity and student success ladders of opportunity graphic that has five images that illustrate equality, equity, and diversity. &#10;The first image shows three students at the base of their own ladder, with a diploma hanging at the top of the ladder. The words to the left of the image say, equality imagines an equal world. I care about all students equally. &#10;"/>
          <p:cNvPicPr preferRelativeResize="0"/>
          <p:nvPr/>
        </p:nvPicPr>
        <p:blipFill rotWithShape="1">
          <a:blip r:embed="rId5">
            <a:alphaModFix/>
          </a:blip>
          <a:srcRect/>
          <a:stretch/>
        </p:blipFill>
        <p:spPr>
          <a:xfrm>
            <a:off x="794375" y="930175"/>
            <a:ext cx="2777199" cy="1544250"/>
          </a:xfrm>
          <a:prstGeom prst="rect">
            <a:avLst/>
          </a:prstGeom>
          <a:noFill/>
          <a:ln>
            <a:noFill/>
          </a:ln>
        </p:spPr>
      </p:pic>
      <p:pic>
        <p:nvPicPr>
          <p:cNvPr id="424" name="Google Shape;424;g1308bd543aa_1_201" descr="The third image has text to the left of it that says, and it has bias and systemic racism. The first student remains at the top of the ladder, on top of the teal, blue, and yellow building blocks and close to the diploma. The second student remains about halfway  on the ladder on the four building blocks. Between the first and second ladder there is a box that says predominantly white. The third student is at the base of their ladder, which is now broken into four pieces. Beside each broken piece of the ladder, there is a description in a box. The first broken ladder piece has a description that says dominant cultural  mindsets and behaviors. The next one says inequitable distribution of bond funds. THe third one says ahistorical decision making. The final broken piece says racism, ableism, and other exclusionary practices. &#10;"/>
          <p:cNvPicPr preferRelativeResize="0"/>
          <p:nvPr/>
        </p:nvPicPr>
        <p:blipFill rotWithShape="1">
          <a:blip r:embed="rId6">
            <a:alphaModFix/>
          </a:blip>
          <a:srcRect/>
          <a:stretch/>
        </p:blipFill>
        <p:spPr>
          <a:xfrm>
            <a:off x="6041800" y="1052163"/>
            <a:ext cx="3027425" cy="1342700"/>
          </a:xfrm>
          <a:prstGeom prst="rect">
            <a:avLst/>
          </a:prstGeom>
          <a:noFill/>
          <a:ln>
            <a:noFill/>
          </a:ln>
        </p:spPr>
      </p:pic>
      <p:pic>
        <p:nvPicPr>
          <p:cNvPr id="425" name="Google Shape;425;g1308bd543aa_1_201" descr="The fourth image says, Within this same picture, a diversity lens focuses only on bringing more students into an unequal pathway. The image shows the first student at the top of the ladder on all 7 teal, blue, and yellow building blocks, close to the diploma. The second student is halfway on the ladder, on four building blocks. The third ladder remains broken and instead of one student at the base of that broken ladder, there are five students there. &#10;"/>
          <p:cNvPicPr preferRelativeResize="0"/>
          <p:nvPr/>
        </p:nvPicPr>
        <p:blipFill rotWithShape="1">
          <a:blip r:embed="rId7">
            <a:alphaModFix/>
          </a:blip>
          <a:srcRect/>
          <a:stretch/>
        </p:blipFill>
        <p:spPr>
          <a:xfrm>
            <a:off x="1084950" y="2686793"/>
            <a:ext cx="3216660" cy="1837450"/>
          </a:xfrm>
          <a:prstGeom prst="rect">
            <a:avLst/>
          </a:prstGeom>
          <a:noFill/>
          <a:ln>
            <a:noFill/>
          </a:ln>
        </p:spPr>
      </p:pic>
      <p:pic>
        <p:nvPicPr>
          <p:cNvPr id="426" name="Google Shape;426;g1308bd543aa_1_201" descr="The second image shows the same three students again, with text to the left that says, but the world isn’t equal. The first student is almost to the top of the ladder, close to the diploma hanging above it. The student is standing on seven blue, teal, and yellow building blocks, with each block representing one of the seven conditions of student success. The second student is about halfway on the ladder, standing on four of the seven blocks that represent the seven conditions of student success. The third student remains at the base of the ladder, not standing on any building blocks. Between the second and third ladders there is a teal text box that says, poorly funded schools, less skilled teachers, and inadequate curriculum. "/>
          <p:cNvPicPr preferRelativeResize="0"/>
          <p:nvPr/>
        </p:nvPicPr>
        <p:blipFill rotWithShape="1">
          <a:blip r:embed="rId8">
            <a:alphaModFix/>
          </a:blip>
          <a:srcRect t="6445"/>
          <a:stretch/>
        </p:blipFill>
        <p:spPr>
          <a:xfrm>
            <a:off x="3702875" y="846850"/>
            <a:ext cx="2289825" cy="1837449"/>
          </a:xfrm>
          <a:prstGeom prst="rect">
            <a:avLst/>
          </a:prstGeom>
          <a:noFill/>
          <a:ln>
            <a:noFill/>
          </a:ln>
        </p:spPr>
      </p:pic>
      <p:pic>
        <p:nvPicPr>
          <p:cNvPr id="427" name="Google Shape;427;g1308bd543aa_1_201" descr="The fifth and final image says, in contrast, equity redirects resources to the pathways with greatest needs to fix barriers and intentionally provide support. The image shows a black construction truck with a person on a ladder helping to repair it, with the diploma hanging above the ladder.  Each piece of the grey ladder that is being repaired by a yellow replacement piece has a text box by it. The text boxes by each of the yellow replacement pieces say: use of disaggregated decision making, goal setting and action planning, responding to and anticipating the needs of adversely affected communities, and inquiry to understand how current practices marginalize historically underserved students. &#10;"/>
          <p:cNvPicPr preferRelativeResize="0"/>
          <p:nvPr/>
        </p:nvPicPr>
        <p:blipFill rotWithShape="1">
          <a:blip r:embed="rId9">
            <a:alphaModFix/>
          </a:blip>
          <a:srcRect/>
          <a:stretch/>
        </p:blipFill>
        <p:spPr>
          <a:xfrm>
            <a:off x="5534475" y="2508100"/>
            <a:ext cx="2726899" cy="20457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g12ec9415aa6_3_12"/>
          <p:cNvSpPr txBox="1">
            <a:spLocks noGrp="1"/>
          </p:cNvSpPr>
          <p:nvPr>
            <p:ph type="title"/>
          </p:nvPr>
        </p:nvSpPr>
        <p:spPr>
          <a:xfrm>
            <a:off x="311700" y="140225"/>
            <a:ext cx="8520600" cy="1270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en" b="1">
                <a:latin typeface="Roboto Slab"/>
                <a:ea typeface="Roboto Slab"/>
                <a:cs typeface="Roboto Slab"/>
                <a:sym typeface="Roboto Slab"/>
              </a:rPr>
              <a:t>Bond Steering Committee / Comité Directivo del Bono</a:t>
            </a:r>
            <a:br>
              <a:rPr lang="en" b="1">
                <a:latin typeface="Roboto Slab"/>
                <a:ea typeface="Roboto Slab"/>
                <a:cs typeface="Roboto Slab"/>
                <a:sym typeface="Roboto Slab"/>
              </a:rPr>
            </a:br>
            <a:r>
              <a:rPr lang="en">
                <a:latin typeface="Roboto Slab"/>
                <a:ea typeface="Roboto Slab"/>
                <a:cs typeface="Roboto Slab"/>
                <a:sym typeface="Roboto Slab"/>
              </a:rPr>
              <a:t>Public Comment Registrations / Inscripció para presentar un comentario público</a:t>
            </a:r>
            <a:endParaRPr dirty="0">
              <a:latin typeface="Roboto Slab"/>
              <a:ea typeface="Roboto Slab"/>
              <a:cs typeface="Roboto Slab"/>
              <a:sym typeface="Roboto Slab"/>
            </a:endParaRPr>
          </a:p>
        </p:txBody>
      </p:sp>
      <p:sp>
        <p:nvSpPr>
          <p:cNvPr id="189" name="Google Shape;189;g12ec9415aa6_3_12">
            <a:extLst>
              <a:ext uri="{C183D7F6-B498-43B3-948B-1728B52AA6E4}">
                <adec:decorative xmlns:adec="http://schemas.microsoft.com/office/drawing/2017/decorative" val="1"/>
              </a:ext>
            </a:extLst>
          </p:cNvPr>
          <p:cNvSpPr/>
          <p:nvPr/>
        </p:nvSpPr>
        <p:spPr>
          <a:xfrm>
            <a:off x="-12000" y="4795800"/>
            <a:ext cx="9156000" cy="3477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90" name="Google Shape;190;g12ec9415aa6_3_12">
            <a:extLst>
              <a:ext uri="{C183D7F6-B498-43B3-948B-1728B52AA6E4}">
                <adec:decorative xmlns:adec="http://schemas.microsoft.com/office/drawing/2017/decorative" val="1"/>
              </a:ext>
            </a:extLst>
          </p:cNvPr>
          <p:cNvSpPr/>
          <p:nvPr/>
        </p:nvSpPr>
        <p:spPr>
          <a:xfrm>
            <a:off x="-12000" y="0"/>
            <a:ext cx="9156000" cy="1680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191" name="Google Shape;191;g12ec9415aa6_3_1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449375" y="4539075"/>
            <a:ext cx="572700" cy="572700"/>
          </a:xfrm>
          <a:prstGeom prst="rect">
            <a:avLst/>
          </a:prstGeom>
          <a:noFill/>
          <a:ln>
            <a:noFill/>
          </a:ln>
        </p:spPr>
      </p:pic>
      <p:sp>
        <p:nvSpPr>
          <p:cNvPr id="192" name="Google Shape;192;g12ec9415aa6_3_12"/>
          <p:cNvSpPr txBox="1"/>
          <p:nvPr/>
        </p:nvSpPr>
        <p:spPr>
          <a:xfrm>
            <a:off x="23275" y="4795800"/>
            <a:ext cx="12801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A93139"/>
                </a:solidFill>
                <a:latin typeface="Roboto Slab"/>
                <a:ea typeface="Roboto Slab"/>
                <a:cs typeface="Roboto Slab"/>
                <a:sym typeface="Roboto Slab"/>
              </a:rPr>
              <a:t>3</a:t>
            </a:r>
            <a:endParaRPr sz="1400" b="1" i="0" u="none" strike="noStrike" cap="none" dirty="0">
              <a:solidFill>
                <a:srgbClr val="A93139"/>
              </a:solidFill>
              <a:latin typeface="Roboto Slab"/>
              <a:ea typeface="Roboto Slab"/>
              <a:cs typeface="Roboto Slab"/>
              <a:sym typeface="Roboto Slab"/>
            </a:endParaRPr>
          </a:p>
        </p:txBody>
      </p:sp>
      <p:sp>
        <p:nvSpPr>
          <p:cNvPr id="193" name="Google Shape;193;g12ec9415aa6_3_12"/>
          <p:cNvSpPr txBox="1"/>
          <p:nvPr/>
        </p:nvSpPr>
        <p:spPr>
          <a:xfrm>
            <a:off x="444750" y="1314875"/>
            <a:ext cx="85773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94" name="Google Shape;194;g12ec9415aa6_3_12"/>
          <p:cNvSpPr txBox="1"/>
          <p:nvPr/>
        </p:nvSpPr>
        <p:spPr>
          <a:xfrm>
            <a:off x="99475" y="2411965"/>
            <a:ext cx="4466700" cy="2209805"/>
          </a:xfrm>
          <a:prstGeom prst="rect">
            <a:avLst/>
          </a:prstGeom>
          <a:noFill/>
          <a:ln>
            <a:noFill/>
          </a:ln>
        </p:spPr>
        <p:txBody>
          <a:bodyPr spcFirstLastPara="1" wrap="square" lIns="91425" tIns="91425" rIns="91425" bIns="91425" anchor="t" anchorCtr="0">
            <a:spAutoFit/>
          </a:bodyPr>
          <a:lstStyle/>
          <a:p>
            <a:pPr marL="457200" marR="0" lvl="0" indent="-298450" algn="l" rtl="0">
              <a:lnSpc>
                <a:spcPct val="115000"/>
              </a:lnSpc>
              <a:spcBef>
                <a:spcPts val="0"/>
              </a:spcBef>
              <a:spcAft>
                <a:spcPts val="0"/>
              </a:spcAft>
              <a:buClr>
                <a:srgbClr val="3F3F3F"/>
              </a:buClr>
              <a:buSzPts val="1100"/>
              <a:buFont typeface="Open Sans"/>
              <a:buChar char="●"/>
            </a:pPr>
            <a:r>
              <a:rPr lang="en" sz="1400" b="0" i="0" u="none" strike="noStrike" cap="none" dirty="0">
                <a:solidFill>
                  <a:srgbClr val="3F3F3F"/>
                </a:solidFill>
                <a:latin typeface="Open Sans"/>
                <a:ea typeface="Open Sans"/>
                <a:cs typeface="Open Sans"/>
                <a:sym typeface="Open Sans"/>
              </a:rPr>
              <a:t>Ten minutes for public comment</a:t>
            </a:r>
            <a:endParaRPr sz="1400" b="0" i="0" u="none" strike="noStrike" cap="none" dirty="0">
              <a:solidFill>
                <a:srgbClr val="3F3F3F"/>
              </a:solidFill>
              <a:latin typeface="Open Sans"/>
              <a:ea typeface="Open Sans"/>
              <a:cs typeface="Open Sans"/>
              <a:sym typeface="Open Sans"/>
            </a:endParaRPr>
          </a:p>
          <a:p>
            <a:pPr marL="457200" marR="0" lvl="0" indent="-298450" algn="l" rtl="0">
              <a:lnSpc>
                <a:spcPct val="115000"/>
              </a:lnSpc>
              <a:spcBef>
                <a:spcPts val="1000"/>
              </a:spcBef>
              <a:spcAft>
                <a:spcPts val="0"/>
              </a:spcAft>
              <a:buClr>
                <a:srgbClr val="3F3F3F"/>
              </a:buClr>
              <a:buSzPts val="1100"/>
              <a:buFont typeface="Open Sans"/>
              <a:buChar char="●"/>
            </a:pPr>
            <a:r>
              <a:rPr lang="en" sz="1400" b="0" i="0" u="none" strike="noStrike" cap="none" dirty="0">
                <a:solidFill>
                  <a:srgbClr val="3F3F3F"/>
                </a:solidFill>
                <a:latin typeface="Open Sans"/>
                <a:ea typeface="Open Sans"/>
                <a:cs typeface="Open Sans"/>
                <a:sym typeface="Open Sans"/>
              </a:rPr>
              <a:t>Two minutes per person</a:t>
            </a:r>
            <a:endParaRPr sz="1400" b="0" i="0" u="none" strike="noStrike" cap="none" dirty="0">
              <a:solidFill>
                <a:srgbClr val="3F3F3F"/>
              </a:solidFill>
              <a:latin typeface="Open Sans"/>
              <a:ea typeface="Open Sans"/>
              <a:cs typeface="Open Sans"/>
              <a:sym typeface="Open Sans"/>
            </a:endParaRPr>
          </a:p>
          <a:p>
            <a:pPr marL="457200" marR="0" lvl="0" indent="-298450" algn="l" rtl="0">
              <a:lnSpc>
                <a:spcPct val="115000"/>
              </a:lnSpc>
              <a:spcBef>
                <a:spcPts val="1000"/>
              </a:spcBef>
              <a:spcAft>
                <a:spcPts val="0"/>
              </a:spcAft>
              <a:buClr>
                <a:srgbClr val="3F3F3F"/>
              </a:buClr>
              <a:buSzPts val="1100"/>
              <a:buFont typeface="Open Sans"/>
              <a:buChar char="●"/>
            </a:pPr>
            <a:r>
              <a:rPr lang="en" sz="1400" b="0" i="0" u="none" strike="noStrike" cap="none" dirty="0">
                <a:solidFill>
                  <a:srgbClr val="3F3F3F"/>
                </a:solidFill>
                <a:latin typeface="Open Sans"/>
                <a:ea typeface="Open Sans"/>
                <a:cs typeface="Open Sans"/>
                <a:sym typeface="Open Sans"/>
              </a:rPr>
              <a:t>Register using the QR Code or </a:t>
            </a:r>
            <a:r>
              <a:rPr lang="en" sz="1400" b="0" i="0" u="none" strike="noStrike" cap="none" dirty="0">
                <a:solidFill>
                  <a:srgbClr val="3F3F3F"/>
                </a:solidFill>
                <a:latin typeface="Open Sans"/>
                <a:ea typeface="Open Sans"/>
                <a:cs typeface="Open Sans"/>
                <a:sym typeface="Open Sans"/>
                <a:hlinkClick r:id="rId4"/>
              </a:rPr>
              <a:t>https://</a:t>
            </a:r>
            <a:r>
              <a:rPr lang="en" sz="1400" b="0" i="0" u="none" strike="noStrike" cap="none" dirty="0" err="1">
                <a:solidFill>
                  <a:srgbClr val="3F3F3F"/>
                </a:solidFill>
                <a:latin typeface="Open Sans"/>
                <a:ea typeface="Open Sans"/>
                <a:cs typeface="Open Sans"/>
                <a:sym typeface="Open Sans"/>
                <a:hlinkClick r:id="rId4"/>
              </a:rPr>
              <a:t>tinyurl.com</a:t>
            </a:r>
            <a:r>
              <a:rPr lang="en" sz="1400" b="0" i="0" u="none" strike="noStrike" cap="none" dirty="0">
                <a:solidFill>
                  <a:srgbClr val="3F3F3F"/>
                </a:solidFill>
                <a:latin typeface="Open Sans"/>
                <a:ea typeface="Open Sans"/>
                <a:cs typeface="Open Sans"/>
                <a:sym typeface="Open Sans"/>
                <a:hlinkClick r:id="rId4"/>
              </a:rPr>
              <a:t>/aisd2022bond</a:t>
            </a:r>
            <a:endParaRPr sz="1400" b="0" i="0" u="none" strike="noStrike" cap="none" dirty="0">
              <a:solidFill>
                <a:srgbClr val="3F3F3F"/>
              </a:solidFill>
              <a:latin typeface="Open Sans"/>
              <a:ea typeface="Open Sans"/>
              <a:cs typeface="Open Sans"/>
              <a:sym typeface="Open Sans"/>
            </a:endParaRPr>
          </a:p>
          <a:p>
            <a:pPr marL="457200" marR="0" lvl="0" indent="-292100" algn="l" rtl="0">
              <a:lnSpc>
                <a:spcPct val="115000"/>
              </a:lnSpc>
              <a:spcBef>
                <a:spcPts val="1200"/>
              </a:spcBef>
              <a:spcAft>
                <a:spcPts val="1000"/>
              </a:spcAft>
              <a:buClr>
                <a:srgbClr val="3F3F3F"/>
              </a:buClr>
              <a:buSzPts val="1000"/>
              <a:buFont typeface="Arial"/>
              <a:buChar char="●"/>
            </a:pPr>
            <a:r>
              <a:rPr lang="en" sz="1400" b="0" i="0" u="none" strike="noStrike" cap="none" dirty="0">
                <a:solidFill>
                  <a:srgbClr val="3F3F3F"/>
                </a:solidFill>
                <a:latin typeface="Open Sans"/>
                <a:ea typeface="Open Sans"/>
                <a:cs typeface="Open Sans"/>
                <a:sym typeface="Open Sans"/>
              </a:rPr>
              <a:t>The committee follows the district’s Communications and Visitor Requirements </a:t>
            </a:r>
            <a:endParaRPr sz="1000" b="0" i="0" u="none" strike="noStrike" cap="none" dirty="0">
              <a:solidFill>
                <a:srgbClr val="3F3F3F"/>
              </a:solidFill>
              <a:latin typeface="Arial"/>
              <a:ea typeface="Arial"/>
              <a:cs typeface="Arial"/>
              <a:sym typeface="Arial"/>
            </a:endParaRPr>
          </a:p>
        </p:txBody>
      </p:sp>
      <p:sp>
        <p:nvSpPr>
          <p:cNvPr id="195" name="Google Shape;195;g12ec9415aa6_3_12"/>
          <p:cNvSpPr txBox="1"/>
          <p:nvPr/>
        </p:nvSpPr>
        <p:spPr>
          <a:xfrm>
            <a:off x="4365600" y="2411978"/>
            <a:ext cx="4466700" cy="2184157"/>
          </a:xfrm>
          <a:prstGeom prst="rect">
            <a:avLst/>
          </a:prstGeom>
          <a:noFill/>
          <a:ln>
            <a:noFill/>
          </a:ln>
        </p:spPr>
        <p:txBody>
          <a:bodyPr spcFirstLastPara="1" wrap="square" lIns="91425" tIns="91425" rIns="91425" bIns="91425" anchor="t" anchorCtr="0">
            <a:spAutoFit/>
          </a:bodyPr>
          <a:lstStyle/>
          <a:p>
            <a:pPr marL="457200" marR="0" lvl="0" indent="-311150" algn="l" rtl="0">
              <a:lnSpc>
                <a:spcPct val="115000"/>
              </a:lnSpc>
              <a:spcBef>
                <a:spcPts val="0"/>
              </a:spcBef>
              <a:spcAft>
                <a:spcPts val="0"/>
              </a:spcAft>
              <a:buClr>
                <a:srgbClr val="3F3F3F"/>
              </a:buClr>
              <a:buSzPts val="1300"/>
              <a:buFont typeface="Open Sans"/>
              <a:buChar char="●"/>
            </a:pPr>
            <a:r>
              <a:rPr lang="en" sz="1400" b="0" i="0" u="none" strike="noStrike" cap="none" dirty="0">
                <a:solidFill>
                  <a:srgbClr val="3F3F3F"/>
                </a:solidFill>
                <a:latin typeface="Open Sans"/>
                <a:ea typeface="Open Sans"/>
                <a:cs typeface="Open Sans"/>
                <a:sym typeface="Open Sans"/>
              </a:rPr>
              <a:t>Diez </a:t>
            </a:r>
            <a:r>
              <a:rPr lang="en" sz="1400" b="0" i="0" u="none" strike="noStrike" cap="none" dirty="0" err="1">
                <a:solidFill>
                  <a:srgbClr val="3F3F3F"/>
                </a:solidFill>
                <a:latin typeface="Open Sans"/>
                <a:ea typeface="Open Sans"/>
                <a:cs typeface="Open Sans"/>
                <a:sym typeface="Open Sans"/>
              </a:rPr>
              <a:t>minutos</a:t>
            </a:r>
            <a:r>
              <a:rPr lang="en" sz="1400" b="0" i="0" u="none" strike="noStrike" cap="none" dirty="0">
                <a:solidFill>
                  <a:srgbClr val="3F3F3F"/>
                </a:solidFill>
                <a:latin typeface="Open Sans"/>
                <a:ea typeface="Open Sans"/>
                <a:cs typeface="Open Sans"/>
                <a:sym typeface="Open Sans"/>
              </a:rPr>
              <a:t> para </a:t>
            </a:r>
            <a:r>
              <a:rPr lang="en" sz="1400" b="0" i="0" u="none" strike="noStrike" cap="none" dirty="0" err="1">
                <a:solidFill>
                  <a:srgbClr val="3F3F3F"/>
                </a:solidFill>
                <a:latin typeface="Open Sans"/>
                <a:ea typeface="Open Sans"/>
                <a:cs typeface="Open Sans"/>
                <a:sym typeface="Open Sans"/>
              </a:rPr>
              <a:t>comentarios</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públicos</a:t>
            </a:r>
            <a:endParaRPr sz="1400" b="0" i="0" u="none" strike="noStrike" cap="none" dirty="0">
              <a:solidFill>
                <a:srgbClr val="3F3F3F"/>
              </a:solidFill>
              <a:latin typeface="Open Sans"/>
              <a:ea typeface="Open Sans"/>
              <a:cs typeface="Open Sans"/>
              <a:sym typeface="Open Sans"/>
            </a:endParaRPr>
          </a:p>
          <a:p>
            <a:pPr marL="457200" marR="0" lvl="0" indent="-311150" algn="l" rtl="0">
              <a:lnSpc>
                <a:spcPct val="115000"/>
              </a:lnSpc>
              <a:spcBef>
                <a:spcPts val="1000"/>
              </a:spcBef>
              <a:spcAft>
                <a:spcPts val="0"/>
              </a:spcAft>
              <a:buClr>
                <a:srgbClr val="3F3F3F"/>
              </a:buClr>
              <a:buSzPts val="1300"/>
              <a:buFont typeface="Open Sans"/>
              <a:buChar char="●"/>
            </a:pPr>
            <a:r>
              <a:rPr lang="en" sz="1400" b="0" i="0" u="none" strike="noStrike" cap="none" dirty="0">
                <a:solidFill>
                  <a:srgbClr val="3F3F3F"/>
                </a:solidFill>
                <a:latin typeface="Open Sans"/>
                <a:ea typeface="Open Sans"/>
                <a:cs typeface="Open Sans"/>
                <a:sym typeface="Open Sans"/>
              </a:rPr>
              <a:t>Dos </a:t>
            </a:r>
            <a:r>
              <a:rPr lang="en" sz="1400" b="0" i="0" u="none" strike="noStrike" cap="none" dirty="0" err="1">
                <a:solidFill>
                  <a:srgbClr val="3F3F3F"/>
                </a:solidFill>
                <a:latin typeface="Open Sans"/>
                <a:ea typeface="Open Sans"/>
                <a:cs typeface="Open Sans"/>
                <a:sym typeface="Open Sans"/>
              </a:rPr>
              <a:t>minutos</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por</a:t>
            </a:r>
            <a:r>
              <a:rPr lang="en" sz="1400" b="0" i="0" u="none" strike="noStrike" cap="none" dirty="0">
                <a:solidFill>
                  <a:srgbClr val="3F3F3F"/>
                </a:solidFill>
                <a:latin typeface="Open Sans"/>
                <a:ea typeface="Open Sans"/>
                <a:cs typeface="Open Sans"/>
                <a:sym typeface="Open Sans"/>
              </a:rPr>
              <a:t> persona.</a:t>
            </a:r>
            <a:endParaRPr sz="1400" b="0" i="0" u="none" strike="noStrike" cap="none" dirty="0">
              <a:solidFill>
                <a:srgbClr val="3F3F3F"/>
              </a:solidFill>
              <a:latin typeface="Open Sans"/>
              <a:ea typeface="Open Sans"/>
              <a:cs typeface="Open Sans"/>
              <a:sym typeface="Open Sans"/>
            </a:endParaRPr>
          </a:p>
          <a:p>
            <a:pPr marL="457200" marR="0" lvl="0" indent="-311150" algn="l" rtl="0">
              <a:lnSpc>
                <a:spcPct val="115000"/>
              </a:lnSpc>
              <a:spcBef>
                <a:spcPts val="1000"/>
              </a:spcBef>
              <a:spcAft>
                <a:spcPts val="0"/>
              </a:spcAft>
              <a:buClr>
                <a:srgbClr val="3F3F3F"/>
              </a:buClr>
              <a:buSzPts val="1300"/>
              <a:buFont typeface="Open Sans"/>
              <a:buChar char="●"/>
            </a:pPr>
            <a:r>
              <a:rPr lang="en" sz="1400" b="0" i="0" u="none" strike="noStrike" cap="none" dirty="0" err="1">
                <a:solidFill>
                  <a:srgbClr val="3F3F3F"/>
                </a:solidFill>
                <a:latin typeface="Open Sans"/>
                <a:ea typeface="Open Sans"/>
                <a:cs typeface="Open Sans"/>
                <a:sym typeface="Open Sans"/>
              </a:rPr>
              <a:t>Regístrese</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usando</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el</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código</a:t>
            </a:r>
            <a:r>
              <a:rPr lang="en" sz="1400" b="0" i="0" u="none" strike="noStrike" cap="none" dirty="0">
                <a:solidFill>
                  <a:srgbClr val="3F3F3F"/>
                </a:solidFill>
                <a:latin typeface="Open Sans"/>
                <a:ea typeface="Open Sans"/>
                <a:cs typeface="Open Sans"/>
                <a:sym typeface="Open Sans"/>
              </a:rPr>
              <a:t> QR o </a:t>
            </a:r>
            <a:r>
              <a:rPr lang="en" sz="1400" b="0" i="0" u="none" strike="noStrike" cap="none" dirty="0">
                <a:solidFill>
                  <a:srgbClr val="3F3F3F"/>
                </a:solidFill>
                <a:latin typeface="Open Sans"/>
                <a:ea typeface="Open Sans"/>
                <a:cs typeface="Open Sans"/>
                <a:sym typeface="Open Sans"/>
                <a:hlinkClick r:id="rId4"/>
              </a:rPr>
              <a:t>https://</a:t>
            </a:r>
            <a:r>
              <a:rPr lang="en" sz="1400" b="0" i="0" u="none" strike="noStrike" cap="none" dirty="0" err="1">
                <a:solidFill>
                  <a:srgbClr val="3F3F3F"/>
                </a:solidFill>
                <a:latin typeface="Open Sans"/>
                <a:ea typeface="Open Sans"/>
                <a:cs typeface="Open Sans"/>
                <a:sym typeface="Open Sans"/>
                <a:hlinkClick r:id="rId4"/>
              </a:rPr>
              <a:t>tinyurl.com</a:t>
            </a:r>
            <a:r>
              <a:rPr lang="en" sz="1400" b="0" i="0" u="none" strike="noStrike" cap="none" dirty="0">
                <a:solidFill>
                  <a:srgbClr val="3F3F3F"/>
                </a:solidFill>
                <a:latin typeface="Open Sans"/>
                <a:ea typeface="Open Sans"/>
                <a:cs typeface="Open Sans"/>
                <a:sym typeface="Open Sans"/>
                <a:hlinkClick r:id="rId4"/>
              </a:rPr>
              <a:t>/aisd2022bond</a:t>
            </a:r>
            <a:endParaRPr sz="1400" b="0" i="0" u="none" strike="noStrike" cap="none" dirty="0">
              <a:solidFill>
                <a:srgbClr val="3F3F3F"/>
              </a:solidFill>
              <a:latin typeface="Open Sans"/>
              <a:ea typeface="Open Sans"/>
              <a:cs typeface="Open Sans"/>
              <a:sym typeface="Open Sans"/>
            </a:endParaRPr>
          </a:p>
          <a:p>
            <a:pPr marL="457200" marR="0" lvl="0" indent="-311150" algn="l" rtl="0">
              <a:lnSpc>
                <a:spcPct val="115000"/>
              </a:lnSpc>
              <a:spcBef>
                <a:spcPts val="1000"/>
              </a:spcBef>
              <a:spcAft>
                <a:spcPts val="1000"/>
              </a:spcAft>
              <a:buClr>
                <a:srgbClr val="3F3F3F"/>
              </a:buClr>
              <a:buSzPts val="1300"/>
              <a:buFont typeface="Open Sans"/>
              <a:buChar char="●"/>
            </a:pPr>
            <a:r>
              <a:rPr lang="en" sz="1400" b="0" i="0" u="none" strike="noStrike" cap="none" dirty="0">
                <a:solidFill>
                  <a:srgbClr val="3F3F3F"/>
                </a:solidFill>
                <a:latin typeface="Open Sans"/>
                <a:ea typeface="Open Sans"/>
                <a:cs typeface="Open Sans"/>
                <a:sym typeface="Open Sans"/>
              </a:rPr>
              <a:t>El </a:t>
            </a:r>
            <a:r>
              <a:rPr lang="en" sz="1400" b="0" i="0" u="none" strike="noStrike" cap="none" dirty="0" err="1">
                <a:solidFill>
                  <a:srgbClr val="3F3F3F"/>
                </a:solidFill>
                <a:latin typeface="Open Sans"/>
                <a:ea typeface="Open Sans"/>
                <a:cs typeface="Open Sans"/>
                <a:sym typeface="Open Sans"/>
              </a:rPr>
              <a:t>comite</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err="1">
                <a:solidFill>
                  <a:srgbClr val="3F3F3F"/>
                </a:solidFill>
                <a:latin typeface="Open Sans"/>
                <a:ea typeface="Open Sans"/>
                <a:cs typeface="Open Sans"/>
                <a:sym typeface="Open Sans"/>
              </a:rPr>
              <a:t>sigue</a:t>
            </a:r>
            <a:r>
              <a:rPr lang="en" sz="1400" b="0" i="0" u="none" strike="noStrike" cap="none" dirty="0">
                <a:solidFill>
                  <a:srgbClr val="3F3F3F"/>
                </a:solidFill>
                <a:latin typeface="Open Sans"/>
                <a:ea typeface="Open Sans"/>
                <a:cs typeface="Open Sans"/>
                <a:sym typeface="Open Sans"/>
              </a:rPr>
              <a:t> </a:t>
            </a:r>
            <a:r>
              <a:rPr lang="en" sz="1400" b="0" i="0" u="none" strike="noStrike" cap="none" dirty="0">
                <a:solidFill>
                  <a:srgbClr val="3F3F3F"/>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los requisitos de visitantes y comunicaciones</a:t>
            </a:r>
            <a:r>
              <a:rPr lang="en" sz="1400" b="0" i="0" u="none" strike="noStrike" cap="none" dirty="0">
                <a:solidFill>
                  <a:srgbClr val="3F3F3F"/>
                </a:solidFill>
                <a:latin typeface="Open Sans"/>
                <a:ea typeface="Open Sans"/>
                <a:cs typeface="Open Sans"/>
                <a:sym typeface="Open Sans"/>
              </a:rPr>
              <a:t> del </a:t>
            </a:r>
            <a:r>
              <a:rPr lang="en" sz="1400" b="0" i="0" u="none" strike="noStrike" cap="none" dirty="0" err="1">
                <a:solidFill>
                  <a:srgbClr val="3F3F3F"/>
                </a:solidFill>
                <a:latin typeface="Open Sans"/>
                <a:ea typeface="Open Sans"/>
                <a:cs typeface="Open Sans"/>
                <a:sym typeface="Open Sans"/>
              </a:rPr>
              <a:t>distrito</a:t>
            </a:r>
            <a:endParaRPr sz="1700" b="0" i="0" u="none" strike="noStrike" cap="none" dirty="0">
              <a:solidFill>
                <a:srgbClr val="3F3F3F"/>
              </a:solidFill>
              <a:latin typeface="Open Sans"/>
              <a:ea typeface="Open Sans"/>
              <a:cs typeface="Open Sans"/>
              <a:sym typeface="Open Sans"/>
            </a:endParaRPr>
          </a:p>
        </p:txBody>
      </p:sp>
      <p:pic>
        <p:nvPicPr>
          <p:cNvPr id="196" name="Google Shape;196;g12ec9415aa6_3_12">
            <a:hlinkClick r:id="rId4"/>
          </p:cNvPr>
          <p:cNvPicPr preferRelativeResize="0"/>
          <p:nvPr/>
        </p:nvPicPr>
        <p:blipFill rotWithShape="1">
          <a:blip r:embed="rId6">
            <a:alphaModFix/>
          </a:blip>
          <a:srcRect/>
          <a:stretch/>
        </p:blipFill>
        <p:spPr>
          <a:xfrm>
            <a:off x="6065675" y="1124400"/>
            <a:ext cx="1280100" cy="1280100"/>
          </a:xfrm>
          <a:prstGeom prst="rect">
            <a:avLst/>
          </a:prstGeom>
          <a:noFill/>
          <a:ln>
            <a:noFill/>
          </a:ln>
        </p:spPr>
      </p:pic>
      <p:sp>
        <p:nvSpPr>
          <p:cNvPr id="197" name="Google Shape;197;g12ec9415aa6_3_12"/>
          <p:cNvSpPr txBox="1">
            <a:spLocks noGrp="1"/>
          </p:cNvSpPr>
          <p:nvPr>
            <p:ph type="sldNum" idx="4294967295"/>
          </p:nvPr>
        </p:nvSpPr>
        <p:spPr>
          <a:xfrm>
            <a:off x="8472458" y="4663217"/>
            <a:ext cx="548700" cy="393600"/>
          </a:xfrm>
          <a:prstGeom prst="rect">
            <a:avLst/>
          </a:prstGeom>
          <a:noFill/>
          <a:ln>
            <a:noFill/>
          </a:ln>
        </p:spPr>
        <p:txBody>
          <a:bodyPr spcFirstLastPara="1" wrap="square" lIns="91425" tIns="91425" rIns="91425" bIns="91425" anchor="ctr" anchorCtr="0">
            <a:normAutofit lnSpcReduction="10000"/>
          </a:bodyPr>
          <a:lstStyle/>
          <a:p>
            <a:pPr marL="0" lvl="0" indent="0" algn="r" rtl="0">
              <a:lnSpc>
                <a:spcPct val="100000"/>
              </a:lnSpc>
              <a:spcBef>
                <a:spcPts val="0"/>
              </a:spcBef>
              <a:spcAft>
                <a:spcPts val="0"/>
              </a:spcAft>
              <a:buClr>
                <a:srgbClr val="000000"/>
              </a:buClr>
              <a:buSzPts val="1000"/>
              <a:buFont typeface="Arial"/>
              <a:buNone/>
            </a:pPr>
            <a:fld id="{00000000-1234-1234-1234-123412341234}" type="slidenum">
              <a:rPr lang="en"/>
              <a:t>3</a:t>
            </a:fld>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g1308bd543aa_1_212"/>
          <p:cNvSpPr txBox="1">
            <a:spLocks noGrp="1"/>
          </p:cNvSpPr>
          <p:nvPr>
            <p:ph type="title"/>
          </p:nvPr>
        </p:nvSpPr>
        <p:spPr>
          <a:xfrm>
            <a:off x="777240" y="2059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a:t>Ladders of </a:t>
            </a:r>
            <a:r>
              <a:rPr lang="en" sz="3200"/>
              <a:t>Opportunity </a:t>
            </a:r>
            <a:r>
              <a:rPr lang="en"/>
              <a:t>Questions</a:t>
            </a:r>
            <a:endParaRPr dirty="0"/>
          </a:p>
        </p:txBody>
      </p:sp>
      <p:sp>
        <p:nvSpPr>
          <p:cNvPr id="433" name="Google Shape;433;g1308bd543aa_1_212"/>
          <p:cNvSpPr txBox="1">
            <a:spLocks noGrp="1"/>
          </p:cNvSpPr>
          <p:nvPr>
            <p:ph type="body" idx="1"/>
          </p:nvPr>
        </p:nvSpPr>
        <p:spPr>
          <a:xfrm>
            <a:off x="777240" y="1184765"/>
            <a:ext cx="7909500" cy="3264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000"/>
              </a:spcBef>
              <a:spcAft>
                <a:spcPts val="0"/>
              </a:spcAft>
              <a:buSzPts val="3200"/>
              <a:buNone/>
            </a:pPr>
            <a:r>
              <a:rPr lang="en" sz="1700">
                <a:solidFill>
                  <a:srgbClr val="A53338"/>
                </a:solidFill>
                <a:highlight>
                  <a:srgbClr val="FFFFFF"/>
                </a:highlight>
                <a:latin typeface="Roboto"/>
                <a:ea typeface="Roboto"/>
                <a:cs typeface="Roboto"/>
                <a:sym typeface="Roboto"/>
              </a:rPr>
              <a:t>1. </a:t>
            </a:r>
            <a:r>
              <a:rPr lang="en" sz="1700">
                <a:solidFill>
                  <a:srgbClr val="201F1E"/>
                </a:solidFill>
                <a:highlight>
                  <a:srgbClr val="FFFFFF"/>
                </a:highlight>
                <a:latin typeface="Roboto"/>
                <a:ea typeface="Roboto"/>
                <a:cs typeface="Roboto"/>
                <a:sym typeface="Roboto"/>
              </a:rPr>
              <a:t>In what ways does AISD practice </a:t>
            </a:r>
            <a:r>
              <a:rPr lang="en" sz="1700" b="1">
                <a:solidFill>
                  <a:srgbClr val="201F1E"/>
                </a:solidFill>
                <a:highlight>
                  <a:srgbClr val="FFFFFF"/>
                </a:highlight>
                <a:latin typeface="Roboto"/>
                <a:ea typeface="Roboto"/>
                <a:cs typeface="Roboto"/>
                <a:sym typeface="Roboto"/>
              </a:rPr>
              <a:t>equality </a:t>
            </a:r>
            <a:r>
              <a:rPr lang="en" sz="1700">
                <a:solidFill>
                  <a:srgbClr val="201F1E"/>
                </a:solidFill>
                <a:highlight>
                  <a:srgbClr val="FFFFFF"/>
                </a:highlight>
                <a:latin typeface="Roboto"/>
                <a:ea typeface="Roboto"/>
                <a:cs typeface="Roboto"/>
                <a:sym typeface="Roboto"/>
              </a:rPr>
              <a:t>as it relates to the LRP committee work?</a:t>
            </a:r>
            <a:endParaRPr sz="1700" dirty="0">
              <a:solidFill>
                <a:srgbClr val="201F1E"/>
              </a:solidFill>
              <a:highlight>
                <a:srgbClr val="FFFFFF"/>
              </a:highlight>
              <a:latin typeface="Roboto"/>
              <a:ea typeface="Roboto"/>
              <a:cs typeface="Roboto"/>
              <a:sym typeface="Roboto"/>
            </a:endParaRPr>
          </a:p>
          <a:p>
            <a:pPr marL="0" lvl="0" indent="0" algn="l" rtl="0">
              <a:lnSpc>
                <a:spcPct val="100000"/>
              </a:lnSpc>
              <a:spcBef>
                <a:spcPts val="1000"/>
              </a:spcBef>
              <a:spcAft>
                <a:spcPts val="0"/>
              </a:spcAft>
              <a:buSzPts val="3200"/>
              <a:buNone/>
            </a:pPr>
            <a:r>
              <a:rPr lang="en" sz="1700">
                <a:solidFill>
                  <a:srgbClr val="A53338"/>
                </a:solidFill>
                <a:highlight>
                  <a:srgbClr val="FFFFFF"/>
                </a:highlight>
                <a:latin typeface="Roboto"/>
                <a:ea typeface="Roboto"/>
                <a:cs typeface="Roboto"/>
                <a:sym typeface="Roboto"/>
              </a:rPr>
              <a:t>2.</a:t>
            </a:r>
            <a:r>
              <a:rPr lang="en" sz="1700">
                <a:solidFill>
                  <a:srgbClr val="201F1E"/>
                </a:solidFill>
                <a:highlight>
                  <a:srgbClr val="FFFFFF"/>
                </a:highlight>
                <a:latin typeface="Roboto"/>
                <a:ea typeface="Roboto"/>
                <a:cs typeface="Roboto"/>
                <a:sym typeface="Roboto"/>
              </a:rPr>
              <a:t> In what ways does AISD engage in </a:t>
            </a:r>
            <a:r>
              <a:rPr lang="en" sz="1700" b="1">
                <a:solidFill>
                  <a:srgbClr val="201F1E"/>
                </a:solidFill>
                <a:highlight>
                  <a:srgbClr val="FFFFFF"/>
                </a:highlight>
                <a:latin typeface="Roboto"/>
                <a:ea typeface="Roboto"/>
                <a:cs typeface="Roboto"/>
                <a:sym typeface="Roboto"/>
              </a:rPr>
              <a:t>diversity </a:t>
            </a:r>
            <a:r>
              <a:rPr lang="en" sz="1700">
                <a:solidFill>
                  <a:srgbClr val="201F1E"/>
                </a:solidFill>
                <a:highlight>
                  <a:srgbClr val="FFFFFF"/>
                </a:highlight>
                <a:latin typeface="Roboto"/>
                <a:ea typeface="Roboto"/>
                <a:cs typeface="Roboto"/>
                <a:sym typeface="Roboto"/>
              </a:rPr>
              <a:t>as defined in this graphic? How can the BSC avoid falling into a similar dilemma? </a:t>
            </a:r>
            <a:endParaRPr sz="1700" dirty="0">
              <a:solidFill>
                <a:srgbClr val="201F1E"/>
              </a:solidFill>
              <a:highlight>
                <a:srgbClr val="FFFFFF"/>
              </a:highlight>
              <a:latin typeface="Roboto"/>
              <a:ea typeface="Roboto"/>
              <a:cs typeface="Roboto"/>
              <a:sym typeface="Roboto"/>
            </a:endParaRPr>
          </a:p>
          <a:p>
            <a:pPr marL="0" lvl="0" indent="0" algn="l" rtl="0">
              <a:lnSpc>
                <a:spcPct val="100000"/>
              </a:lnSpc>
              <a:spcBef>
                <a:spcPts val="1000"/>
              </a:spcBef>
              <a:spcAft>
                <a:spcPts val="0"/>
              </a:spcAft>
              <a:buSzPts val="3200"/>
              <a:buNone/>
            </a:pPr>
            <a:r>
              <a:rPr lang="en" sz="1700">
                <a:solidFill>
                  <a:srgbClr val="A53338"/>
                </a:solidFill>
                <a:highlight>
                  <a:srgbClr val="FFFFFF"/>
                </a:highlight>
                <a:latin typeface="Roboto"/>
                <a:ea typeface="Roboto"/>
                <a:cs typeface="Roboto"/>
                <a:sym typeface="Roboto"/>
              </a:rPr>
              <a:t>3.</a:t>
            </a:r>
            <a:r>
              <a:rPr lang="en" sz="1700">
                <a:solidFill>
                  <a:srgbClr val="201F1E"/>
                </a:solidFill>
                <a:highlight>
                  <a:srgbClr val="FFFFFF"/>
                </a:highlight>
                <a:latin typeface="Roboto"/>
                <a:ea typeface="Roboto"/>
                <a:cs typeface="Roboto"/>
                <a:sym typeface="Roboto"/>
              </a:rPr>
              <a:t> Where are the ladders broken and in disrepair at AISD? (Please refer to LRP problem statements.) Which equity principles may need to be applied? </a:t>
            </a:r>
            <a:endParaRPr sz="1700" dirty="0">
              <a:solidFill>
                <a:srgbClr val="201F1E"/>
              </a:solidFill>
              <a:highlight>
                <a:srgbClr val="FFFFFF"/>
              </a:highlight>
              <a:latin typeface="Roboto"/>
              <a:ea typeface="Roboto"/>
              <a:cs typeface="Roboto"/>
              <a:sym typeface="Roboto"/>
            </a:endParaRPr>
          </a:p>
          <a:p>
            <a:pPr marL="0" lvl="0" indent="0" algn="l" rtl="0">
              <a:lnSpc>
                <a:spcPct val="100000"/>
              </a:lnSpc>
              <a:spcBef>
                <a:spcPts val="1000"/>
              </a:spcBef>
              <a:spcAft>
                <a:spcPts val="0"/>
              </a:spcAft>
              <a:buSzPts val="3200"/>
              <a:buNone/>
            </a:pPr>
            <a:r>
              <a:rPr lang="en" sz="1700">
                <a:solidFill>
                  <a:srgbClr val="A53338"/>
                </a:solidFill>
                <a:highlight>
                  <a:srgbClr val="FFFFFF"/>
                </a:highlight>
                <a:latin typeface="Roboto"/>
                <a:ea typeface="Roboto"/>
                <a:cs typeface="Roboto"/>
                <a:sym typeface="Roboto"/>
              </a:rPr>
              <a:t>4. </a:t>
            </a:r>
            <a:r>
              <a:rPr lang="en" sz="1700">
                <a:solidFill>
                  <a:srgbClr val="201F1E"/>
                </a:solidFill>
                <a:highlight>
                  <a:srgbClr val="FFFFFF"/>
                </a:highlight>
                <a:latin typeface="Roboto"/>
                <a:ea typeface="Roboto"/>
                <a:cs typeface="Roboto"/>
                <a:sym typeface="Roboto"/>
              </a:rPr>
              <a:t>What can the BSC do to repair broken structures at AISD? (Please refer to LRP emerging strategies.) Which equity principles may need to be applied? </a:t>
            </a:r>
            <a:endParaRPr sz="1700" dirty="0">
              <a:solidFill>
                <a:srgbClr val="201F1E"/>
              </a:solidFill>
              <a:highlight>
                <a:srgbClr val="FFFFFF"/>
              </a:highlight>
              <a:latin typeface="Roboto"/>
              <a:ea typeface="Roboto"/>
              <a:cs typeface="Roboto"/>
              <a:sym typeface="Roboto"/>
            </a:endParaRPr>
          </a:p>
          <a:p>
            <a:pPr marL="0" lvl="0" indent="0" algn="l" rtl="0">
              <a:lnSpc>
                <a:spcPct val="100000"/>
              </a:lnSpc>
              <a:spcBef>
                <a:spcPts val="1000"/>
              </a:spcBef>
              <a:spcAft>
                <a:spcPts val="0"/>
              </a:spcAft>
              <a:buSzPts val="3200"/>
              <a:buNone/>
            </a:pPr>
            <a:endParaRPr dirty="0"/>
          </a:p>
        </p:txBody>
      </p:sp>
      <p:sp>
        <p:nvSpPr>
          <p:cNvPr id="434" name="Google Shape;434;g1308bd543aa_1_212"/>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30</a:t>
            </a:fld>
            <a:endParaRPr dirty="0"/>
          </a:p>
        </p:txBody>
      </p:sp>
      <p:pic>
        <p:nvPicPr>
          <p:cNvPr id="435" name="Google Shape;435;g1308bd543aa_1_212" descr="20 Minute Timer - Silent&#10;&#10;📜 Message from the Creator of Tick Tock Countdown Timer&#10;&#10;I am Tom C. and I specialise in the field of Mental Health for a number of years.  I want to place where people can relax, unwind, study and sleep better. &#10;&#10;My videos are ideal for studying, sleep, relaxation and exercise. My aim is to provide the highest quality relaxing content that doesn’t contain any annoying talking or commentary. Research shows this can be help with mental heath. &#10;&#10;All my timer videos are made in high quality with editing programs such as Premiere Pro 2020, Photoshop and Luma Fusion. Each video takes many hours of editing and mixing to produce the perfect timer video for my viewers. &#10;&#10;Some video and audio files are make in collaboration with other video and audio creators with all the licenses and commercial use rights.&#10;&#10;All videos, audio, effects are mixed and created by myself.&#10;&#10;⏱ Popular Timers &#10;&#10;5 Minute Timer - Calm and Relaxing Music: https://youtu.be/hso3oR8PJss&#10;10 Minute Timer - Relaxing Music: https://youtu;.be/yxu0qHbG_2c&#10;15 Minute Timer - No Music: https://youtu.be/v-vXDXrGSlI&#10;30 Minute Timer - Instrumental Relaxing Music: https://youtu.be/G4X4ZQHsTyE&#10;45 Minute Timer - Ambient Music: https://youtu.be/TKmhQprljAc&#10;1 Hour Timer - Beautiful Ocean Sunset https://youtu.be/TKmhQprljAc&#10;&#10;🎥 Editing&#10;-  Luma Fusion&#10;-  Premiere Pro 2020&#10;- Adobe After Effects&#10;- Photoshop&#10;&#10;📽Video and filming&#10;- Sony a6000&#10;- Fujifilm X-T3&#10;- GoPro Hero8 &#10;- Story Blocks&#10;-  Pexels&#10;-  Pixabay&#10;- Adobe Stock&#10;- Pond 5&#10;&#10;🎶Audio&#10;- Story Blockas&#10;- Youtube Audio Library&#10;&#10;🎤Microphone&#10;- Blue Yeta&#10;- Audio-Technica BP4025&#10;- Zoom H2N&#10;&#10;&#10;Hashtags&#10;#Timer #Relaxation #RelaxingMusic&#10;&#10;© Copyright Tick Tock Countdown Timer 2021. All rights reserved. Any reproduction or republication of all or part of this video is prohibited. All of the video material on this channel is copyright protected." title="20 Minute Timer - Silent">
            <a:hlinkClick r:id="rId3"/>
          </p:cNvPr>
          <p:cNvPicPr preferRelativeResize="0"/>
          <p:nvPr/>
        </p:nvPicPr>
        <p:blipFill rotWithShape="1">
          <a:blip r:embed="rId4">
            <a:alphaModFix/>
          </a:blip>
          <a:srcRect/>
          <a:stretch/>
        </p:blipFill>
        <p:spPr>
          <a:xfrm>
            <a:off x="8238475" y="24975"/>
            <a:ext cx="905525" cy="6791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g1308bd543aa_1_219"/>
          <p:cNvSpPr txBox="1">
            <a:spLocks noGrp="1"/>
          </p:cNvSpPr>
          <p:nvPr>
            <p:ph type="title"/>
          </p:nvPr>
        </p:nvSpPr>
        <p:spPr>
          <a:xfrm>
            <a:off x="777240" y="1297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a:t>Reflection for Accountability</a:t>
            </a:r>
            <a:endParaRPr dirty="0"/>
          </a:p>
        </p:txBody>
      </p:sp>
      <p:sp>
        <p:nvSpPr>
          <p:cNvPr id="441" name="Google Shape;441;g1308bd543aa_1_219"/>
          <p:cNvSpPr txBox="1">
            <a:spLocks noGrp="1"/>
          </p:cNvSpPr>
          <p:nvPr>
            <p:ph type="body" idx="1"/>
          </p:nvPr>
        </p:nvSpPr>
        <p:spPr>
          <a:xfrm>
            <a:off x="777250" y="830150"/>
            <a:ext cx="8150400" cy="3754200"/>
          </a:xfrm>
          <a:prstGeom prst="rect">
            <a:avLst/>
          </a:prstGeom>
          <a:noFill/>
          <a:ln>
            <a:noFill/>
          </a:ln>
        </p:spPr>
        <p:txBody>
          <a:bodyPr spcFirstLastPara="1" wrap="square" lIns="91425" tIns="45700" rIns="91425" bIns="45700" anchor="t" anchorCtr="0">
            <a:noAutofit/>
          </a:bodyPr>
          <a:lstStyle/>
          <a:p>
            <a:pPr marL="457200" lvl="0" indent="-320675" algn="l" rtl="0">
              <a:lnSpc>
                <a:spcPct val="115000"/>
              </a:lnSpc>
              <a:spcBef>
                <a:spcPts val="0"/>
              </a:spcBef>
              <a:spcAft>
                <a:spcPts val="0"/>
              </a:spcAft>
              <a:buClr>
                <a:srgbClr val="A53338"/>
              </a:buClr>
              <a:buSzPts val="1450"/>
              <a:buFont typeface="Roboto"/>
              <a:buAutoNum type="arabicPeriod"/>
            </a:pPr>
            <a:r>
              <a:rPr lang="en" sz="1450">
                <a:solidFill>
                  <a:srgbClr val="201F1E"/>
                </a:solidFill>
                <a:highlight>
                  <a:srgbClr val="FFFFFF"/>
                </a:highlight>
                <a:latin typeface="Roboto"/>
                <a:ea typeface="Roboto"/>
                <a:cs typeface="Roboto"/>
                <a:sym typeface="Roboto"/>
              </a:rPr>
              <a:t>How will you consistently implement the touchstones for engagement and the courageous conversation compass to discuss difficult issues and to monitor your own personal developing consciousness?</a:t>
            </a:r>
            <a:endParaRPr sz="1450" dirty="0">
              <a:solidFill>
                <a:srgbClr val="201F1E"/>
              </a:solidFill>
              <a:highlight>
                <a:srgbClr val="FFFFFF"/>
              </a:highlight>
              <a:latin typeface="Roboto"/>
              <a:ea typeface="Roboto"/>
              <a:cs typeface="Roboto"/>
              <a:sym typeface="Roboto"/>
            </a:endParaRPr>
          </a:p>
          <a:p>
            <a:pPr marL="457200" lvl="0" indent="-320675" algn="l" rtl="0">
              <a:lnSpc>
                <a:spcPct val="115000"/>
              </a:lnSpc>
              <a:spcBef>
                <a:spcPts val="1000"/>
              </a:spcBef>
              <a:spcAft>
                <a:spcPts val="0"/>
              </a:spcAft>
              <a:buClr>
                <a:srgbClr val="A53338"/>
              </a:buClr>
              <a:buSzPts val="1450"/>
              <a:buFont typeface="Roboto"/>
              <a:buAutoNum type="arabicPeriod"/>
            </a:pPr>
            <a:r>
              <a:rPr lang="en" sz="1450">
                <a:solidFill>
                  <a:srgbClr val="201F1E"/>
                </a:solidFill>
                <a:highlight>
                  <a:srgbClr val="FFFFFF"/>
                </a:highlight>
                <a:latin typeface="Roboto"/>
                <a:ea typeface="Roboto"/>
                <a:cs typeface="Roboto"/>
                <a:sym typeface="Roboto"/>
              </a:rPr>
              <a:t>How will you ensure Latino students and their families and/or caregivers are actively engaged in the bond planning process?</a:t>
            </a:r>
            <a:endParaRPr sz="1450" dirty="0">
              <a:solidFill>
                <a:srgbClr val="201F1E"/>
              </a:solidFill>
              <a:highlight>
                <a:srgbClr val="FFFFFF"/>
              </a:highlight>
              <a:latin typeface="Roboto"/>
              <a:ea typeface="Roboto"/>
              <a:cs typeface="Roboto"/>
              <a:sym typeface="Roboto"/>
            </a:endParaRPr>
          </a:p>
          <a:p>
            <a:pPr marL="457200" lvl="0" indent="-320675" algn="l" rtl="0">
              <a:lnSpc>
                <a:spcPct val="115000"/>
              </a:lnSpc>
              <a:spcBef>
                <a:spcPts val="1000"/>
              </a:spcBef>
              <a:spcAft>
                <a:spcPts val="0"/>
              </a:spcAft>
              <a:buClr>
                <a:srgbClr val="A53338"/>
              </a:buClr>
              <a:buSzPts val="1450"/>
              <a:buFont typeface="Roboto"/>
              <a:buAutoNum type="arabicPeriod"/>
            </a:pPr>
            <a:r>
              <a:rPr lang="en" sz="1450">
                <a:solidFill>
                  <a:srgbClr val="201F1E"/>
                </a:solidFill>
                <a:highlight>
                  <a:srgbClr val="FFFFFF"/>
                </a:highlight>
                <a:latin typeface="Roboto"/>
                <a:ea typeface="Roboto"/>
                <a:cs typeface="Roboto"/>
                <a:sym typeface="Roboto"/>
              </a:rPr>
              <a:t>How will you enlist, educate, and help families from communities who have been well-served by the district to understand that equity is not about marginalizing them or taking from them?</a:t>
            </a:r>
            <a:endParaRPr sz="1450" dirty="0">
              <a:solidFill>
                <a:srgbClr val="201F1E"/>
              </a:solidFill>
              <a:highlight>
                <a:srgbClr val="FFFFFF"/>
              </a:highlight>
              <a:latin typeface="Roboto"/>
              <a:ea typeface="Roboto"/>
              <a:cs typeface="Roboto"/>
              <a:sym typeface="Roboto"/>
            </a:endParaRPr>
          </a:p>
          <a:p>
            <a:pPr marL="457200" lvl="0" indent="-320675" algn="l" rtl="0">
              <a:lnSpc>
                <a:spcPct val="115000"/>
              </a:lnSpc>
              <a:spcBef>
                <a:spcPts val="1000"/>
              </a:spcBef>
              <a:spcAft>
                <a:spcPts val="0"/>
              </a:spcAft>
              <a:buClr>
                <a:srgbClr val="A53338"/>
              </a:buClr>
              <a:buSzPts val="1450"/>
              <a:buFont typeface="Roboto"/>
              <a:buAutoNum type="arabicPeriod"/>
            </a:pPr>
            <a:r>
              <a:rPr lang="en" sz="1450">
                <a:solidFill>
                  <a:srgbClr val="201F1E"/>
                </a:solidFill>
                <a:highlight>
                  <a:srgbClr val="FFFFFF"/>
                </a:highlight>
                <a:latin typeface="Roboto"/>
                <a:ea typeface="Roboto"/>
                <a:cs typeface="Roboto"/>
                <a:sym typeface="Roboto"/>
              </a:rPr>
              <a:t>How will you keep the equity literacy practices front and center to guide your decision-making?</a:t>
            </a:r>
            <a:endParaRPr sz="1450" dirty="0">
              <a:solidFill>
                <a:srgbClr val="201F1E"/>
              </a:solidFill>
              <a:highlight>
                <a:srgbClr val="FFFFFF"/>
              </a:highlight>
              <a:latin typeface="Roboto"/>
              <a:ea typeface="Roboto"/>
              <a:cs typeface="Roboto"/>
              <a:sym typeface="Roboto"/>
            </a:endParaRPr>
          </a:p>
          <a:p>
            <a:pPr marL="457200" lvl="0" indent="-320675" algn="l" rtl="0">
              <a:lnSpc>
                <a:spcPct val="115000"/>
              </a:lnSpc>
              <a:spcBef>
                <a:spcPts val="1000"/>
              </a:spcBef>
              <a:spcAft>
                <a:spcPts val="0"/>
              </a:spcAft>
              <a:buClr>
                <a:srgbClr val="A53338"/>
              </a:buClr>
              <a:buSzPts val="1450"/>
              <a:buFont typeface="Roboto"/>
              <a:buAutoNum type="arabicPeriod"/>
            </a:pPr>
            <a:r>
              <a:rPr lang="en" sz="1450">
                <a:solidFill>
                  <a:srgbClr val="201F1E"/>
                </a:solidFill>
                <a:highlight>
                  <a:srgbClr val="FFFFFF"/>
                </a:highlight>
                <a:latin typeface="Roboto"/>
                <a:ea typeface="Roboto"/>
                <a:cs typeface="Roboto"/>
                <a:sym typeface="Roboto"/>
              </a:rPr>
              <a:t>How will you remain focused on educational equity (the 7 conditions) for all students as the ultimate goal of your work?</a:t>
            </a:r>
            <a:endParaRPr sz="1450" dirty="0">
              <a:solidFill>
                <a:srgbClr val="201F1E"/>
              </a:solidFill>
              <a:highlight>
                <a:srgbClr val="FFFFFF"/>
              </a:highlight>
              <a:latin typeface="Roboto"/>
              <a:ea typeface="Roboto"/>
              <a:cs typeface="Roboto"/>
              <a:sym typeface="Roboto"/>
            </a:endParaRPr>
          </a:p>
          <a:p>
            <a:pPr marL="0" lvl="0" indent="0" algn="l" rtl="0">
              <a:lnSpc>
                <a:spcPct val="100000"/>
              </a:lnSpc>
              <a:spcBef>
                <a:spcPts val="1000"/>
              </a:spcBef>
              <a:spcAft>
                <a:spcPts val="0"/>
              </a:spcAft>
              <a:buSzPts val="3200"/>
              <a:buNone/>
            </a:pPr>
            <a:endParaRPr dirty="0"/>
          </a:p>
        </p:txBody>
      </p:sp>
      <p:sp>
        <p:nvSpPr>
          <p:cNvPr id="442" name="Google Shape;442;g1308bd543aa_1_219"/>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31</a:t>
            </a:fld>
            <a:endParaRPr dirty="0"/>
          </a:p>
        </p:txBody>
      </p:sp>
      <p:pic>
        <p:nvPicPr>
          <p:cNvPr id="443" name="Google Shape;443;g1308bd543aa_1_219" descr="20 Minute Timer - Silent&#10;&#10;📜 Message from the Creator of Tick Tock Countdown Timer&#10;&#10;I am Tom C. and I specialise in the field of Mental Health for a number of years.  I want to place where people can relax, unwind, study and sleep better. &#10;&#10;My videos are ideal for studying, sleep, relaxation and exercise. My aim is to provide the highest quality relaxing content that doesn’t contain any annoying talking or commentary. Research shows this can be help with mental heath. &#10;&#10;All my timer videos are made in high quality with editing programs such as Premiere Pro 2020, Photoshop and Luma Fusion. Each video takes many hours of editing and mixing to produce the perfect timer video for my viewers. &#10;&#10;Some video and audio files are make in collaboration with other video and audio creators with all the licenses and commercial use rights.&#10;&#10;All videos, audio, effects are mixed and created by myself.&#10;&#10;⏱ Popular Timers &#10;&#10;5 Minute Timer - Calm and Relaxing Music: https://youtu.be/hso3oR8PJss&#10;10 Minute Timer - Relaxing Music: https://youtu;.be/yxu0qHbG_2c&#10;15 Minute Timer - No Music: https://youtu.be/v-vXDXrGSlI&#10;30 Minute Timer - Instrumental Relaxing Music: https://youtu.be/G4X4ZQHsTyE&#10;45 Minute Timer - Ambient Music: https://youtu.be/TKmhQprljAc&#10;1 Hour Timer - Beautiful Ocean Sunset https://youtu.be/TKmhQprljAc&#10;&#10;🎥 Editing&#10;-  Luma Fusion&#10;-  Premiere Pro 2020&#10;- Adobe After Effects&#10;- Photoshop&#10;&#10;📽Video and filming&#10;- Sony a6000&#10;- Fujifilm X-T3&#10;- GoPro Hero8 &#10;- Story Blocks&#10;-  Pexels&#10;-  Pixabay&#10;- Adobe Stock&#10;- Pond 5&#10;&#10;🎶Audio&#10;- Story Blockas&#10;- Youtube Audio Library&#10;&#10;🎤Microphone&#10;- Blue Yeta&#10;- Audio-Technica BP4025&#10;- Zoom H2N&#10;&#10;&#10;Hashtags&#10;#Timer #Relaxation #RelaxingMusic&#10;&#10;© Copyright Tick Tock Countdown Timer 2021. All rights reserved. Any reproduction or republication of all or part of this video is prohibited. All of the video material on this channel is copyright protected." title="20 Minute Timer - Silent">
            <a:hlinkClick r:id="rId3"/>
          </p:cNvPr>
          <p:cNvPicPr preferRelativeResize="0"/>
          <p:nvPr/>
        </p:nvPicPr>
        <p:blipFill rotWithShape="1">
          <a:blip r:embed="rId4">
            <a:alphaModFix/>
          </a:blip>
          <a:srcRect/>
          <a:stretch/>
        </p:blipFill>
        <p:spPr>
          <a:xfrm>
            <a:off x="8238475" y="24975"/>
            <a:ext cx="905525" cy="6791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g1308bd543aa_1_226"/>
          <p:cNvSpPr txBox="1">
            <a:spLocks noGrp="1"/>
          </p:cNvSpPr>
          <p:nvPr>
            <p:ph type="title"/>
          </p:nvPr>
        </p:nvSpPr>
        <p:spPr>
          <a:xfrm>
            <a:off x="777240" y="2059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a:t>Feedforward </a:t>
            </a:r>
            <a:endParaRPr dirty="0"/>
          </a:p>
        </p:txBody>
      </p:sp>
      <p:sp>
        <p:nvSpPr>
          <p:cNvPr id="449" name="Google Shape;449;g1308bd543aa_1_226"/>
          <p:cNvSpPr txBox="1">
            <a:spLocks noGrp="1"/>
          </p:cNvSpPr>
          <p:nvPr>
            <p:ph type="body" idx="1"/>
          </p:nvPr>
        </p:nvSpPr>
        <p:spPr>
          <a:xfrm>
            <a:off x="929640" y="1184765"/>
            <a:ext cx="7909500" cy="32640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640"/>
              </a:spcBef>
              <a:spcAft>
                <a:spcPts val="0"/>
              </a:spcAft>
              <a:buSzPts val="3200"/>
              <a:buNone/>
            </a:pPr>
            <a:r>
              <a:rPr lang="en" sz="2000" dirty="0">
                <a:solidFill>
                  <a:srgbClr val="202124"/>
                </a:solidFill>
              </a:rPr>
              <a:t>Please complete this survey to help us know what worked well and where we can improve! </a:t>
            </a:r>
            <a:endParaRPr sz="2000" dirty="0">
              <a:solidFill>
                <a:srgbClr val="202124"/>
              </a:solidFill>
            </a:endParaRPr>
          </a:p>
        </p:txBody>
      </p:sp>
      <p:sp>
        <p:nvSpPr>
          <p:cNvPr id="450" name="Google Shape;450;g1308bd543aa_1_226"/>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32</a:t>
            </a:fld>
            <a:endParaRPr dirty="0"/>
          </a:p>
        </p:txBody>
      </p:sp>
      <p:pic>
        <p:nvPicPr>
          <p:cNvPr id="451" name="Google Shape;451;g1308bd543aa_1_226">
            <a:hlinkClick r:id="rId3"/>
          </p:cNvPr>
          <p:cNvPicPr preferRelativeResize="0"/>
          <p:nvPr/>
        </p:nvPicPr>
        <p:blipFill rotWithShape="1">
          <a:blip r:embed="rId4">
            <a:alphaModFix/>
          </a:blip>
          <a:srcRect/>
          <a:stretch/>
        </p:blipFill>
        <p:spPr>
          <a:xfrm>
            <a:off x="3973677" y="2192293"/>
            <a:ext cx="1821425" cy="181236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g1308bd543aa_1_233"/>
          <p:cNvSpPr txBox="1">
            <a:spLocks noGrp="1"/>
          </p:cNvSpPr>
          <p:nvPr>
            <p:ph type="title"/>
          </p:nvPr>
        </p:nvSpPr>
        <p:spPr>
          <a:xfrm>
            <a:off x="777240" y="205979"/>
            <a:ext cx="7909500" cy="857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 dirty="0"/>
              <a:t>Optimistic Close</a:t>
            </a:r>
            <a:endParaRPr dirty="0"/>
          </a:p>
        </p:txBody>
      </p:sp>
      <p:sp>
        <p:nvSpPr>
          <p:cNvPr id="457" name="Google Shape;457;g1308bd543aa_1_233"/>
          <p:cNvSpPr txBox="1">
            <a:spLocks noGrp="1"/>
          </p:cNvSpPr>
          <p:nvPr>
            <p:ph type="sldNum" idx="4294967295"/>
          </p:nvPr>
        </p:nvSpPr>
        <p:spPr>
          <a:xfrm>
            <a:off x="3462555" y="4736625"/>
            <a:ext cx="2133600" cy="2739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n"/>
              <a:t>33</a:t>
            </a:fld>
            <a:endParaRPr dirty="0"/>
          </a:p>
        </p:txBody>
      </p:sp>
      <p:pic>
        <p:nvPicPr>
          <p:cNvPr id="1026" name="Picture 2" descr="Image of high school student, Zarqa Fatima.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6155" y="655870"/>
            <a:ext cx="2607569" cy="347675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900698" y="1259175"/>
            <a:ext cx="4572000" cy="2677656"/>
          </a:xfrm>
          <a:prstGeom prst="rect">
            <a:avLst/>
          </a:prstGeom>
        </p:spPr>
        <p:txBody>
          <a:bodyPr>
            <a:spAutoFit/>
          </a:bodyPr>
          <a:lstStyle/>
          <a:p>
            <a:r>
              <a:rPr lang="en-US" dirty="0">
                <a:latin typeface="Lato" panose="020B0604020202020204" charset="0"/>
              </a:rPr>
              <a:t>“In all these decision making processes, there’s all these adults who know what’s  best for students, but in reality students know what’s best for them. They are the ones experiencing what’s going on in their classes every day. And if adults are saying this is for a student’s best interest, they wouldn't know that unless they actually talked to a student themselves.” </a:t>
            </a:r>
            <a:endParaRPr lang="en-US" dirty="0"/>
          </a:p>
          <a:p>
            <a:br>
              <a:rPr lang="en-US" dirty="0"/>
            </a:br>
            <a:r>
              <a:rPr lang="en-US" dirty="0">
                <a:latin typeface="Lato" panose="020B0604020202020204" charset="0"/>
              </a:rPr>
              <a:t>-</a:t>
            </a:r>
            <a:r>
              <a:rPr lang="en-US" dirty="0" err="1">
                <a:latin typeface="Lato" panose="020B0604020202020204" charset="0"/>
              </a:rPr>
              <a:t>Zarqa</a:t>
            </a:r>
            <a:r>
              <a:rPr lang="en-US" dirty="0">
                <a:latin typeface="Lato" panose="020B0604020202020204" charset="0"/>
              </a:rPr>
              <a:t> Fatima, HS Student (June 2022)</a:t>
            </a:r>
            <a:endParaRPr lang="en-US" dirty="0"/>
          </a:p>
          <a:p>
            <a:r>
              <a:rPr lang="en-US" dirty="0">
                <a:latin typeface="Lato" panose="020B0604020202020204" charset="0"/>
              </a:rPr>
              <a:t>Student Equity Council </a:t>
            </a:r>
            <a:endParaRPr lang="en-US" dirty="0"/>
          </a:p>
          <a:p>
            <a:br>
              <a:rPr lang="en-US" dirty="0"/>
            </a:b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1"/>
        <p:cNvGrpSpPr/>
        <p:nvPr/>
      </p:nvGrpSpPr>
      <p:grpSpPr>
        <a:xfrm>
          <a:off x="0" y="0"/>
          <a:ext cx="0" cy="0"/>
          <a:chOff x="0" y="0"/>
          <a:chExt cx="0" cy="0"/>
        </a:xfrm>
      </p:grpSpPr>
      <p:sp>
        <p:nvSpPr>
          <p:cNvPr id="462" name="Google Shape;462;g11cabce6cf8_0_765">
            <a:extLst>
              <a:ext uri="{C183D7F6-B498-43B3-948B-1728B52AA6E4}">
                <adec:decorative xmlns:adec="http://schemas.microsoft.com/office/drawing/2017/decorative" val="1"/>
              </a:ext>
            </a:extLst>
          </p:cNvPr>
          <p:cNvSpPr/>
          <p:nvPr/>
        </p:nvSpPr>
        <p:spPr>
          <a:xfrm>
            <a:off x="0" y="1200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63" name="Google Shape;463;g11cabce6cf8_0_765"/>
          <p:cNvSpPr txBox="1">
            <a:spLocks noGrp="1"/>
          </p:cNvSpPr>
          <p:nvPr>
            <p:ph type="ctrTitle"/>
          </p:nvPr>
        </p:nvSpPr>
        <p:spPr>
          <a:xfrm>
            <a:off x="311708" y="181068"/>
            <a:ext cx="8520600" cy="2052600"/>
          </a:xfrm>
          <a:prstGeom prst="rect">
            <a:avLst/>
          </a:prstGeom>
          <a:noFill/>
          <a:ln>
            <a:noFill/>
          </a:ln>
        </p:spPr>
        <p:txBody>
          <a:bodyPr spcFirstLastPara="1" wrap="square" lIns="91425" tIns="91425" rIns="91425" bIns="91425" anchor="b" anchorCtr="0">
            <a:normAutofit/>
          </a:bodyPr>
          <a:lstStyle/>
          <a:p>
            <a:pPr marL="0" lvl="0" indent="0" algn="ctr" rtl="0">
              <a:lnSpc>
                <a:spcPct val="100000"/>
              </a:lnSpc>
              <a:spcBef>
                <a:spcPts val="0"/>
              </a:spcBef>
              <a:spcAft>
                <a:spcPts val="0"/>
              </a:spcAft>
              <a:buSzPts val="5200"/>
              <a:buNone/>
            </a:pPr>
            <a:r>
              <a:rPr lang="en" b="1">
                <a:solidFill>
                  <a:schemeClr val="lt1"/>
                </a:solidFill>
                <a:latin typeface="Roboto Slab"/>
                <a:ea typeface="Roboto Slab"/>
                <a:cs typeface="Roboto Slab"/>
                <a:sym typeface="Roboto Slab"/>
              </a:rPr>
              <a:t>Next Meeting Date</a:t>
            </a:r>
            <a:endParaRPr b="1" dirty="0">
              <a:solidFill>
                <a:schemeClr val="lt1"/>
              </a:solidFill>
              <a:latin typeface="Roboto Slab"/>
              <a:ea typeface="Roboto Slab"/>
              <a:cs typeface="Roboto Slab"/>
              <a:sym typeface="Roboto Slab"/>
            </a:endParaRPr>
          </a:p>
        </p:txBody>
      </p:sp>
      <p:sp>
        <p:nvSpPr>
          <p:cNvPr id="464" name="Google Shape;464;g11cabce6cf8_0_765"/>
          <p:cNvSpPr txBox="1">
            <a:spLocks noGrp="1"/>
          </p:cNvSpPr>
          <p:nvPr>
            <p:ph type="subTitle" idx="1"/>
          </p:nvPr>
        </p:nvSpPr>
        <p:spPr>
          <a:xfrm>
            <a:off x="311700" y="2270618"/>
            <a:ext cx="8520600" cy="7926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r>
              <a:rPr lang="en">
                <a:solidFill>
                  <a:schemeClr val="lt1"/>
                </a:solidFill>
                <a:latin typeface="Proxima Nova Semibold"/>
                <a:ea typeface="Proxima Nova Semibold"/>
                <a:cs typeface="Proxima Nova Semibold"/>
                <a:sym typeface="Proxima Nova Semibold"/>
              </a:rPr>
              <a:t>Wednesday, June 1, 2022</a:t>
            </a:r>
            <a:endParaRPr dirty="0">
              <a:solidFill>
                <a:schemeClr val="lt1"/>
              </a:solidFill>
              <a:latin typeface="Proxima Nova Semibold"/>
              <a:ea typeface="Proxima Nova Semibold"/>
              <a:cs typeface="Proxima Nova Semibold"/>
              <a:sym typeface="Proxima Nova Semibold"/>
            </a:endParaRPr>
          </a:p>
        </p:txBody>
      </p:sp>
      <p:pic>
        <p:nvPicPr>
          <p:cNvPr id="465" name="Google Shape;465;g11cabce6cf8_0_765">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g11cabce6cf8_0_819"/>
          <p:cNvSpPr txBox="1">
            <a:spLocks noGrp="1"/>
          </p:cNvSpPr>
          <p:nvPr>
            <p:ph type="title"/>
          </p:nvPr>
        </p:nvSpPr>
        <p:spPr>
          <a:xfrm>
            <a:off x="311700" y="216425"/>
            <a:ext cx="8520600" cy="57270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SzPts val="2800"/>
              <a:buNone/>
            </a:pPr>
            <a:r>
              <a:rPr lang="en" sz="2500" b="1">
                <a:latin typeface="Roboto Slab"/>
                <a:ea typeface="Roboto Slab"/>
                <a:cs typeface="Roboto Slab"/>
                <a:sym typeface="Roboto Slab"/>
              </a:rPr>
              <a:t>Next Meeting</a:t>
            </a:r>
            <a:endParaRPr sz="2500" b="1" dirty="0">
              <a:latin typeface="Roboto Slab"/>
              <a:ea typeface="Roboto Slab"/>
              <a:cs typeface="Roboto Slab"/>
              <a:sym typeface="Roboto Slab"/>
            </a:endParaRPr>
          </a:p>
        </p:txBody>
      </p:sp>
      <p:sp>
        <p:nvSpPr>
          <p:cNvPr id="473" name="Google Shape;473;g11cabce6cf8_0_819">
            <a:extLst>
              <a:ext uri="{C183D7F6-B498-43B3-948B-1728B52AA6E4}">
                <adec:decorative xmlns:adec="http://schemas.microsoft.com/office/drawing/2017/decorative" val="1"/>
              </a:ext>
            </a:extLst>
          </p:cNvPr>
          <p:cNvSpPr/>
          <p:nvPr/>
        </p:nvSpPr>
        <p:spPr>
          <a:xfrm>
            <a:off x="-12000" y="0"/>
            <a:ext cx="9156000" cy="1680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75" name="Google Shape;475;g11cabce6cf8_0_819"/>
          <p:cNvSpPr txBox="1"/>
          <p:nvPr/>
        </p:nvSpPr>
        <p:spPr>
          <a:xfrm>
            <a:off x="234575" y="1455325"/>
            <a:ext cx="8520600" cy="1474732"/>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 sz="1600" dirty="0">
                <a:solidFill>
                  <a:srgbClr val="434343"/>
                </a:solidFill>
                <a:highlight>
                  <a:schemeClr val="lt1"/>
                </a:highlight>
                <a:latin typeface="Open Sans"/>
                <a:ea typeface="Open Sans"/>
                <a:cs typeface="Open Sans"/>
                <a:sym typeface="Open Sans"/>
              </a:rPr>
              <a:t>Saturday</a:t>
            </a:r>
            <a:r>
              <a:rPr lang="en" sz="1600" b="0" i="0" u="none" strike="noStrike" cap="none" dirty="0">
                <a:solidFill>
                  <a:srgbClr val="434343"/>
                </a:solidFill>
                <a:highlight>
                  <a:schemeClr val="lt1"/>
                </a:highlight>
                <a:latin typeface="Open Sans"/>
                <a:ea typeface="Open Sans"/>
                <a:cs typeface="Open Sans"/>
                <a:sym typeface="Open Sans"/>
              </a:rPr>
              <a:t>, 6/11</a:t>
            </a:r>
            <a:endParaRPr sz="1600" dirty="0">
              <a:solidFill>
                <a:srgbClr val="434343"/>
              </a:solidFill>
              <a:highlight>
                <a:schemeClr val="lt1"/>
              </a:highlight>
              <a:latin typeface="Open Sans"/>
              <a:ea typeface="Open Sans"/>
              <a:cs typeface="Open Sans"/>
              <a:sym typeface="Open Sans"/>
            </a:endParaRPr>
          </a:p>
          <a:p>
            <a:pPr marL="0" marR="0" lvl="0" indent="0" algn="ctr" rtl="0">
              <a:lnSpc>
                <a:spcPct val="100000"/>
              </a:lnSpc>
              <a:spcBef>
                <a:spcPts val="0"/>
              </a:spcBef>
              <a:spcAft>
                <a:spcPts val="0"/>
              </a:spcAft>
              <a:buClr>
                <a:srgbClr val="000000"/>
              </a:buClr>
              <a:buSzPts val="1600"/>
              <a:buFont typeface="Arial"/>
              <a:buNone/>
            </a:pPr>
            <a:r>
              <a:rPr lang="en" sz="1600" dirty="0">
                <a:solidFill>
                  <a:srgbClr val="434343"/>
                </a:solidFill>
                <a:highlight>
                  <a:schemeClr val="lt1"/>
                </a:highlight>
                <a:latin typeface="Open Sans"/>
                <a:ea typeface="Open Sans"/>
                <a:cs typeface="Open Sans"/>
                <a:sym typeface="Open Sans"/>
              </a:rPr>
              <a:t>9:00 am to 1:00 pm</a:t>
            </a:r>
            <a:endParaRPr sz="1600" dirty="0">
              <a:solidFill>
                <a:srgbClr val="434343"/>
              </a:solidFill>
              <a:highlight>
                <a:schemeClr val="lt1"/>
              </a:highlight>
              <a:latin typeface="Open Sans"/>
              <a:ea typeface="Open Sans"/>
              <a:cs typeface="Open Sans"/>
              <a:sym typeface="Open Sans"/>
            </a:endParaRPr>
          </a:p>
          <a:p>
            <a:pPr marL="0" marR="0" lvl="0" indent="0" algn="ctr" rtl="0">
              <a:lnSpc>
                <a:spcPct val="100000"/>
              </a:lnSpc>
              <a:spcBef>
                <a:spcPts val="0"/>
              </a:spcBef>
              <a:spcAft>
                <a:spcPts val="0"/>
              </a:spcAft>
              <a:buClr>
                <a:srgbClr val="000000"/>
              </a:buClr>
              <a:buSzPts val="1600"/>
              <a:buFont typeface="Arial"/>
              <a:buNone/>
            </a:pPr>
            <a:r>
              <a:rPr lang="en-US" sz="1600" dirty="0">
                <a:solidFill>
                  <a:srgbClr val="434343"/>
                </a:solidFill>
                <a:highlight>
                  <a:schemeClr val="lt1"/>
                </a:highlight>
                <a:latin typeface="Open Sans"/>
                <a:ea typeface="Open Sans"/>
                <a:cs typeface="Open Sans"/>
                <a:sym typeface="Open Sans"/>
              </a:rPr>
              <a:t>Location: TBD</a:t>
            </a:r>
            <a:endParaRPr sz="1600" dirty="0">
              <a:solidFill>
                <a:srgbClr val="434343"/>
              </a:solidFill>
              <a:highlight>
                <a:schemeClr val="lt1"/>
              </a:highlight>
              <a:latin typeface="Open Sans"/>
              <a:ea typeface="Open Sans"/>
              <a:cs typeface="Open Sans"/>
              <a:sym typeface="Open Sans"/>
            </a:endParaRPr>
          </a:p>
          <a:p>
            <a:pPr marL="0" marR="0" lvl="0" indent="0" algn="ctr" rtl="0">
              <a:lnSpc>
                <a:spcPct val="100000"/>
              </a:lnSpc>
              <a:spcBef>
                <a:spcPts val="840"/>
              </a:spcBef>
              <a:spcAft>
                <a:spcPts val="0"/>
              </a:spcAft>
              <a:buClr>
                <a:srgbClr val="000000"/>
              </a:buClr>
              <a:buSzPts val="150"/>
              <a:buFont typeface="Arial"/>
              <a:buNone/>
            </a:pPr>
            <a:endParaRPr sz="150" b="0" i="0" u="none" strike="noStrike" cap="none" dirty="0">
              <a:solidFill>
                <a:srgbClr val="434343"/>
              </a:solidFill>
              <a:highlight>
                <a:srgbClr val="FFFFFF"/>
              </a:highlight>
              <a:latin typeface="Open Sans"/>
              <a:ea typeface="Open Sans"/>
              <a:cs typeface="Open Sans"/>
              <a:sym typeface="Open Sans"/>
            </a:endParaRPr>
          </a:p>
          <a:p>
            <a:pPr marL="0" marR="0" lvl="0" indent="0" algn="ctr" rtl="0">
              <a:lnSpc>
                <a:spcPct val="100000"/>
              </a:lnSpc>
              <a:spcBef>
                <a:spcPts val="840"/>
              </a:spcBef>
              <a:spcAft>
                <a:spcPts val="0"/>
              </a:spcAft>
              <a:buClr>
                <a:srgbClr val="000000"/>
              </a:buClr>
              <a:buSzPts val="1600"/>
              <a:buFont typeface="Arial"/>
              <a:buNone/>
            </a:pPr>
            <a:endParaRPr sz="2100" b="0" i="1" u="none" strike="noStrike" cap="none" dirty="0">
              <a:solidFill>
                <a:srgbClr val="434343"/>
              </a:solidFill>
              <a:highlight>
                <a:schemeClr val="lt1"/>
              </a:highlight>
              <a:latin typeface="Open Sans"/>
              <a:ea typeface="Open Sans"/>
              <a:cs typeface="Open Sans"/>
              <a:sym typeface="Open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81"/>
        <p:cNvGrpSpPr/>
        <p:nvPr/>
      </p:nvGrpSpPr>
      <p:grpSpPr>
        <a:xfrm>
          <a:off x="0" y="0"/>
          <a:ext cx="0" cy="0"/>
          <a:chOff x="0" y="0"/>
          <a:chExt cx="0" cy="0"/>
        </a:xfrm>
      </p:grpSpPr>
      <p:sp>
        <p:nvSpPr>
          <p:cNvPr id="482" name="Google Shape;482;g11cabce6cf8_0_874">
            <a:extLst>
              <a:ext uri="{C183D7F6-B498-43B3-948B-1728B52AA6E4}">
                <adec:decorative xmlns:adec="http://schemas.microsoft.com/office/drawing/2017/decorative" val="1"/>
              </a:ext>
            </a:extLst>
          </p:cNvPr>
          <p:cNvSpPr/>
          <p:nvPr/>
        </p:nvSpPr>
        <p:spPr>
          <a:xfrm>
            <a:off x="0" y="20124"/>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83" name="Google Shape;483;g11cabce6cf8_0_874"/>
          <p:cNvSpPr txBox="1">
            <a:spLocks noGrp="1"/>
          </p:cNvSpPr>
          <p:nvPr>
            <p:ph type="ctrTitle"/>
          </p:nvPr>
        </p:nvSpPr>
        <p:spPr>
          <a:xfrm>
            <a:off x="311700" y="181081"/>
            <a:ext cx="8520600" cy="37443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5200"/>
              <a:buNone/>
            </a:pPr>
            <a:r>
              <a:rPr lang="en" b="1">
                <a:solidFill>
                  <a:schemeClr val="lt1"/>
                </a:solidFill>
                <a:latin typeface="Roboto Slab"/>
                <a:ea typeface="Roboto Slab"/>
                <a:cs typeface="Roboto Slab"/>
                <a:sym typeface="Roboto Slab"/>
              </a:rPr>
              <a:t>Adjourn</a:t>
            </a:r>
            <a:endParaRPr b="1" dirty="0">
              <a:solidFill>
                <a:schemeClr val="lt1"/>
              </a:solidFill>
              <a:latin typeface="Roboto Slab"/>
              <a:ea typeface="Roboto Slab"/>
              <a:cs typeface="Roboto Slab"/>
              <a:sym typeface="Roboto Slab"/>
            </a:endParaRPr>
          </a:p>
        </p:txBody>
      </p:sp>
      <p:pic>
        <p:nvPicPr>
          <p:cNvPr id="484" name="Google Shape;484;g11cabce6cf8_0_874">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1"/>
        <p:cNvGrpSpPr/>
        <p:nvPr/>
      </p:nvGrpSpPr>
      <p:grpSpPr>
        <a:xfrm>
          <a:off x="0" y="0"/>
          <a:ext cx="0" cy="0"/>
          <a:chOff x="0" y="0"/>
          <a:chExt cx="0" cy="0"/>
        </a:xfrm>
      </p:grpSpPr>
      <p:sp>
        <p:nvSpPr>
          <p:cNvPr id="202" name="Google Shape;202;g11cabce6cf8_0_228">
            <a:extLst>
              <a:ext uri="{C183D7F6-B498-43B3-948B-1728B52AA6E4}">
                <adec:decorative xmlns:adec="http://schemas.microsoft.com/office/drawing/2017/decorative" val="1"/>
              </a:ext>
            </a:extLst>
          </p:cNvPr>
          <p:cNvSpPr/>
          <p:nvPr/>
        </p:nvSpPr>
        <p:spPr>
          <a:xfrm>
            <a:off x="0" y="1200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03" name="Google Shape;203;g11cabce6cf8_0_228"/>
          <p:cNvSpPr txBox="1">
            <a:spLocks noGrp="1"/>
          </p:cNvSpPr>
          <p:nvPr>
            <p:ph type="ctrTitle"/>
          </p:nvPr>
        </p:nvSpPr>
        <p:spPr>
          <a:xfrm>
            <a:off x="311708" y="181068"/>
            <a:ext cx="8520600" cy="2052600"/>
          </a:xfrm>
          <a:prstGeom prst="rect">
            <a:avLst/>
          </a:prstGeom>
          <a:noFill/>
          <a:ln>
            <a:noFill/>
          </a:ln>
        </p:spPr>
        <p:txBody>
          <a:bodyPr spcFirstLastPara="1" wrap="square" lIns="91425" tIns="91425" rIns="91425" bIns="91425" anchor="b" anchorCtr="0">
            <a:normAutofit/>
          </a:bodyPr>
          <a:lstStyle/>
          <a:p>
            <a:pPr marL="0" lvl="0" indent="0" algn="ctr" rtl="0">
              <a:lnSpc>
                <a:spcPct val="100000"/>
              </a:lnSpc>
              <a:spcBef>
                <a:spcPts val="0"/>
              </a:spcBef>
              <a:spcAft>
                <a:spcPts val="0"/>
              </a:spcAft>
              <a:buSzPts val="5200"/>
              <a:buNone/>
            </a:pPr>
            <a:r>
              <a:rPr lang="en" b="1">
                <a:solidFill>
                  <a:schemeClr val="lt1"/>
                </a:solidFill>
                <a:latin typeface="Roboto Slab"/>
                <a:ea typeface="Roboto Slab"/>
                <a:cs typeface="Roboto Slab"/>
                <a:sym typeface="Roboto Slab"/>
              </a:rPr>
              <a:t>Bond Steering Committee</a:t>
            </a:r>
            <a:endParaRPr b="1" dirty="0">
              <a:solidFill>
                <a:schemeClr val="lt1"/>
              </a:solidFill>
              <a:latin typeface="Roboto Slab"/>
              <a:ea typeface="Roboto Slab"/>
              <a:cs typeface="Roboto Slab"/>
              <a:sym typeface="Roboto Slab"/>
            </a:endParaRPr>
          </a:p>
        </p:txBody>
      </p:sp>
      <p:sp>
        <p:nvSpPr>
          <p:cNvPr id="204" name="Google Shape;204;g11cabce6cf8_0_228"/>
          <p:cNvSpPr txBox="1">
            <a:spLocks noGrp="1"/>
          </p:cNvSpPr>
          <p:nvPr>
            <p:ph type="subTitle" idx="1"/>
          </p:nvPr>
        </p:nvSpPr>
        <p:spPr>
          <a:xfrm>
            <a:off x="378075" y="2386068"/>
            <a:ext cx="8520600" cy="7926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r>
              <a:rPr lang="en">
                <a:solidFill>
                  <a:schemeClr val="lt1"/>
                </a:solidFill>
                <a:latin typeface="Proxima Nova Semibold"/>
                <a:ea typeface="Proxima Nova Semibold"/>
                <a:cs typeface="Proxima Nova Semibold"/>
                <a:sym typeface="Proxima Nova Semibold"/>
              </a:rPr>
              <a:t>Wednesday, June 1, 2022</a:t>
            </a:r>
            <a:endParaRPr dirty="0">
              <a:solidFill>
                <a:schemeClr val="lt1"/>
              </a:solidFill>
              <a:latin typeface="Proxima Nova Semibold"/>
              <a:ea typeface="Proxima Nova Semibold"/>
              <a:cs typeface="Proxima Nova Semibold"/>
              <a:sym typeface="Proxima Nova Semibold"/>
            </a:endParaRPr>
          </a:p>
        </p:txBody>
      </p:sp>
      <p:pic>
        <p:nvPicPr>
          <p:cNvPr id="205" name="Google Shape;205;g11cabce6cf8_0_228">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0"/>
        <p:cNvGrpSpPr/>
        <p:nvPr/>
      </p:nvGrpSpPr>
      <p:grpSpPr>
        <a:xfrm>
          <a:off x="0" y="0"/>
          <a:ext cx="0" cy="0"/>
          <a:chOff x="0" y="0"/>
          <a:chExt cx="0" cy="0"/>
        </a:xfrm>
      </p:grpSpPr>
      <p:sp>
        <p:nvSpPr>
          <p:cNvPr id="211" name="Google Shape;211;g11cabce6cf8_0_282">
            <a:extLst>
              <a:ext uri="{C183D7F6-B498-43B3-948B-1728B52AA6E4}">
                <adec:decorative xmlns:adec="http://schemas.microsoft.com/office/drawing/2017/decorative" val="1"/>
              </a:ext>
            </a:extLst>
          </p:cNvPr>
          <p:cNvSpPr/>
          <p:nvPr/>
        </p:nvSpPr>
        <p:spPr>
          <a:xfrm>
            <a:off x="0" y="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12" name="Google Shape;212;g11cabce6cf8_0_282"/>
          <p:cNvSpPr txBox="1">
            <a:spLocks noGrp="1"/>
          </p:cNvSpPr>
          <p:nvPr>
            <p:ph type="ctrTitle"/>
          </p:nvPr>
        </p:nvSpPr>
        <p:spPr>
          <a:xfrm>
            <a:off x="311700" y="181081"/>
            <a:ext cx="8520600" cy="37443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5200"/>
              <a:buNone/>
            </a:pPr>
            <a:r>
              <a:rPr lang="en" b="1">
                <a:solidFill>
                  <a:schemeClr val="lt1"/>
                </a:solidFill>
                <a:latin typeface="Roboto Slab"/>
                <a:ea typeface="Roboto Slab"/>
                <a:cs typeface="Roboto Slab"/>
                <a:sym typeface="Roboto Slab"/>
              </a:rPr>
              <a:t>Meeting Materials Are Under Tab #7</a:t>
            </a:r>
            <a:endParaRPr b="1" dirty="0">
              <a:solidFill>
                <a:schemeClr val="lt1"/>
              </a:solidFill>
              <a:latin typeface="Roboto Slab"/>
              <a:ea typeface="Roboto Slab"/>
              <a:cs typeface="Roboto Slab"/>
              <a:sym typeface="Roboto Slab"/>
            </a:endParaRPr>
          </a:p>
        </p:txBody>
      </p:sp>
      <p:pic>
        <p:nvPicPr>
          <p:cNvPr id="213" name="Google Shape;213;g11cabce6cf8_0_28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8"/>
        <p:cNvGrpSpPr/>
        <p:nvPr/>
      </p:nvGrpSpPr>
      <p:grpSpPr>
        <a:xfrm>
          <a:off x="0" y="0"/>
          <a:ext cx="0" cy="0"/>
          <a:chOff x="0" y="0"/>
          <a:chExt cx="0" cy="0"/>
        </a:xfrm>
      </p:grpSpPr>
      <p:sp>
        <p:nvSpPr>
          <p:cNvPr id="219" name="Google Shape;219;g11cabce6cf8_0_335">
            <a:extLst>
              <a:ext uri="{C183D7F6-B498-43B3-948B-1728B52AA6E4}">
                <adec:decorative xmlns:adec="http://schemas.microsoft.com/office/drawing/2017/decorative" val="1"/>
              </a:ext>
            </a:extLst>
          </p:cNvPr>
          <p:cNvSpPr/>
          <p:nvPr/>
        </p:nvSpPr>
        <p:spPr>
          <a:xfrm>
            <a:off x="0" y="1200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20" name="Google Shape;220;g11cabce6cf8_0_335"/>
          <p:cNvSpPr txBox="1">
            <a:spLocks noGrp="1"/>
          </p:cNvSpPr>
          <p:nvPr>
            <p:ph type="ctrTitle"/>
          </p:nvPr>
        </p:nvSpPr>
        <p:spPr>
          <a:xfrm>
            <a:off x="311700" y="181081"/>
            <a:ext cx="8520600" cy="37443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5200"/>
              <a:buNone/>
            </a:pPr>
            <a:r>
              <a:rPr lang="en" b="1">
                <a:solidFill>
                  <a:schemeClr val="lt1"/>
                </a:solidFill>
                <a:latin typeface="Roboto Slab"/>
                <a:ea typeface="Roboto Slab"/>
                <a:cs typeface="Roboto Slab"/>
                <a:sym typeface="Roboto Slab"/>
              </a:rPr>
              <a:t>Call to Order</a:t>
            </a:r>
            <a:endParaRPr b="1" dirty="0">
              <a:solidFill>
                <a:schemeClr val="lt1"/>
              </a:solidFill>
              <a:latin typeface="Roboto Slab"/>
              <a:ea typeface="Roboto Slab"/>
              <a:cs typeface="Roboto Slab"/>
              <a:sym typeface="Roboto Slab"/>
            </a:endParaRPr>
          </a:p>
        </p:txBody>
      </p:sp>
      <p:pic>
        <p:nvPicPr>
          <p:cNvPr id="221" name="Google Shape;221;g11cabce6cf8_0_335">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6"/>
        <p:cNvGrpSpPr/>
        <p:nvPr/>
      </p:nvGrpSpPr>
      <p:grpSpPr>
        <a:xfrm>
          <a:off x="0" y="0"/>
          <a:ext cx="0" cy="0"/>
          <a:chOff x="0" y="0"/>
          <a:chExt cx="0" cy="0"/>
        </a:xfrm>
      </p:grpSpPr>
      <p:sp>
        <p:nvSpPr>
          <p:cNvPr id="227" name="Google Shape;227;g11cabce6cf8_0_388">
            <a:extLst>
              <a:ext uri="{C183D7F6-B498-43B3-948B-1728B52AA6E4}">
                <adec:decorative xmlns:adec="http://schemas.microsoft.com/office/drawing/2017/decorative" val="1"/>
              </a:ext>
            </a:extLst>
          </p:cNvPr>
          <p:cNvSpPr/>
          <p:nvPr/>
        </p:nvSpPr>
        <p:spPr>
          <a:xfrm>
            <a:off x="0" y="1200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28" name="Google Shape;228;g11cabce6cf8_0_388"/>
          <p:cNvSpPr txBox="1">
            <a:spLocks noGrp="1"/>
          </p:cNvSpPr>
          <p:nvPr>
            <p:ph type="ctrTitle"/>
          </p:nvPr>
        </p:nvSpPr>
        <p:spPr>
          <a:xfrm>
            <a:off x="311700" y="181081"/>
            <a:ext cx="8520600" cy="37443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5200"/>
              <a:buNone/>
            </a:pPr>
            <a:r>
              <a:rPr lang="en" b="1">
                <a:solidFill>
                  <a:schemeClr val="lt1"/>
                </a:solidFill>
                <a:latin typeface="Roboto Slab"/>
                <a:ea typeface="Roboto Slab"/>
                <a:cs typeface="Roboto Slab"/>
                <a:sym typeface="Roboto Slab"/>
              </a:rPr>
              <a:t>Public Comment</a:t>
            </a:r>
            <a:endParaRPr b="1" dirty="0">
              <a:solidFill>
                <a:schemeClr val="lt1"/>
              </a:solidFill>
              <a:latin typeface="Roboto Slab"/>
              <a:ea typeface="Roboto Slab"/>
              <a:cs typeface="Roboto Slab"/>
              <a:sym typeface="Roboto Slab"/>
            </a:endParaRPr>
          </a:p>
        </p:txBody>
      </p:sp>
      <p:pic>
        <p:nvPicPr>
          <p:cNvPr id="229" name="Google Shape;229;g11cabce6cf8_0_388">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4"/>
        <p:cNvGrpSpPr/>
        <p:nvPr/>
      </p:nvGrpSpPr>
      <p:grpSpPr>
        <a:xfrm>
          <a:off x="0" y="0"/>
          <a:ext cx="0" cy="0"/>
          <a:chOff x="0" y="0"/>
          <a:chExt cx="0" cy="0"/>
        </a:xfrm>
      </p:grpSpPr>
      <p:sp>
        <p:nvSpPr>
          <p:cNvPr id="235" name="Google Shape;235;g11cabce6cf8_0_441">
            <a:extLst>
              <a:ext uri="{C183D7F6-B498-43B3-948B-1728B52AA6E4}">
                <adec:decorative xmlns:adec="http://schemas.microsoft.com/office/drawing/2017/decorative" val="1"/>
              </a:ext>
            </a:extLst>
          </p:cNvPr>
          <p:cNvSpPr/>
          <p:nvPr/>
        </p:nvSpPr>
        <p:spPr>
          <a:xfrm>
            <a:off x="0" y="12000"/>
            <a:ext cx="9144000" cy="41244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36" name="Google Shape;236;g11cabce6cf8_0_441"/>
          <p:cNvSpPr txBox="1">
            <a:spLocks noGrp="1"/>
          </p:cNvSpPr>
          <p:nvPr>
            <p:ph type="ctrTitle"/>
          </p:nvPr>
        </p:nvSpPr>
        <p:spPr>
          <a:xfrm>
            <a:off x="311700" y="181081"/>
            <a:ext cx="8520600" cy="37443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5200"/>
              <a:buNone/>
            </a:pPr>
            <a:r>
              <a:rPr lang="en" b="1">
                <a:solidFill>
                  <a:schemeClr val="lt1"/>
                </a:solidFill>
                <a:latin typeface="Roboto Slab"/>
                <a:ea typeface="Roboto Slab"/>
                <a:cs typeface="Roboto Slab"/>
                <a:sym typeface="Roboto Slab"/>
              </a:rPr>
              <a:t>Agenda</a:t>
            </a:r>
            <a:endParaRPr b="1" dirty="0">
              <a:solidFill>
                <a:schemeClr val="lt1"/>
              </a:solidFill>
              <a:latin typeface="Roboto Slab"/>
              <a:ea typeface="Roboto Slab"/>
              <a:cs typeface="Roboto Slab"/>
              <a:sym typeface="Roboto Slab"/>
            </a:endParaRPr>
          </a:p>
        </p:txBody>
      </p:sp>
      <p:pic>
        <p:nvPicPr>
          <p:cNvPr id="237" name="Google Shape;237;g11cabce6cf8_0_441">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451630" y="4223773"/>
            <a:ext cx="2240733" cy="838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g11cabce6cf8_0_494"/>
          <p:cNvSpPr/>
          <p:nvPr/>
        </p:nvSpPr>
        <p:spPr>
          <a:xfrm>
            <a:off x="-12000" y="0"/>
            <a:ext cx="9156000" cy="168000"/>
          </a:xfrm>
          <a:prstGeom prst="rect">
            <a:avLst/>
          </a:prstGeom>
          <a:solidFill>
            <a:srgbClr val="A931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aphicFrame>
        <p:nvGraphicFramePr>
          <p:cNvPr id="248" name="Google Shape;248;g11cabce6cf8_0_494"/>
          <p:cNvGraphicFramePr/>
          <p:nvPr/>
        </p:nvGraphicFramePr>
        <p:xfrm>
          <a:off x="404350" y="293700"/>
          <a:ext cx="7929850" cy="3943902"/>
        </p:xfrm>
        <a:graphic>
          <a:graphicData uri="http://schemas.openxmlformats.org/drawingml/2006/table">
            <a:tbl>
              <a:tblPr>
                <a:noFill/>
                <a:tableStyleId>{2A515E37-4103-4E57-8B42-F075DBB3BBEC}</a:tableStyleId>
              </a:tblPr>
              <a:tblGrid>
                <a:gridCol w="491350">
                  <a:extLst>
                    <a:ext uri="{9D8B030D-6E8A-4147-A177-3AD203B41FA5}">
                      <a16:colId xmlns:a16="http://schemas.microsoft.com/office/drawing/2014/main" val="20000"/>
                    </a:ext>
                  </a:extLst>
                </a:gridCol>
                <a:gridCol w="5297750">
                  <a:extLst>
                    <a:ext uri="{9D8B030D-6E8A-4147-A177-3AD203B41FA5}">
                      <a16:colId xmlns:a16="http://schemas.microsoft.com/office/drawing/2014/main" val="20001"/>
                    </a:ext>
                  </a:extLst>
                </a:gridCol>
                <a:gridCol w="1011775">
                  <a:extLst>
                    <a:ext uri="{9D8B030D-6E8A-4147-A177-3AD203B41FA5}">
                      <a16:colId xmlns:a16="http://schemas.microsoft.com/office/drawing/2014/main" val="20002"/>
                    </a:ext>
                  </a:extLst>
                </a:gridCol>
                <a:gridCol w="1128975">
                  <a:extLst>
                    <a:ext uri="{9D8B030D-6E8A-4147-A177-3AD203B41FA5}">
                      <a16:colId xmlns:a16="http://schemas.microsoft.com/office/drawing/2014/main" val="20003"/>
                    </a:ext>
                  </a:extLst>
                </a:gridCol>
              </a:tblGrid>
              <a:tr h="325075">
                <a:tc>
                  <a:txBody>
                    <a:bodyPr/>
                    <a:lstStyle/>
                    <a:p>
                      <a:pPr marL="0" lvl="0" indent="0" algn="l" rtl="0">
                        <a:lnSpc>
                          <a:spcPct val="115000"/>
                        </a:lnSpc>
                        <a:spcBef>
                          <a:spcPts val="0"/>
                        </a:spcBef>
                        <a:spcAft>
                          <a:spcPts val="0"/>
                        </a:spcAft>
                        <a:buNone/>
                      </a:pPr>
                      <a:r>
                        <a:rPr lang="en" b="1"/>
                        <a:t> </a:t>
                      </a:r>
                      <a:endParaRPr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63500" lvl="0" indent="0" algn="l" rtl="0">
                        <a:lnSpc>
                          <a:spcPct val="115000"/>
                        </a:lnSpc>
                        <a:spcBef>
                          <a:spcPts val="0"/>
                        </a:spcBef>
                        <a:spcAft>
                          <a:spcPts val="0"/>
                        </a:spcAft>
                        <a:buNone/>
                      </a:pPr>
                      <a:r>
                        <a:rPr lang="en" sz="1200" b="1"/>
                        <a:t>AGENDA ITEM</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algn="ctr" rtl="0">
                        <a:lnSpc>
                          <a:spcPct val="115000"/>
                        </a:lnSpc>
                        <a:spcBef>
                          <a:spcPts val="0"/>
                        </a:spcBef>
                        <a:spcAft>
                          <a:spcPts val="0"/>
                        </a:spcAft>
                        <a:buNone/>
                      </a:pPr>
                      <a:r>
                        <a:rPr lang="en" sz="1200" b="1"/>
                        <a:t>START *</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101600" lvl="0" indent="0" algn="ctr" rtl="0">
                        <a:lnSpc>
                          <a:spcPct val="115000"/>
                        </a:lnSpc>
                        <a:spcBef>
                          <a:spcPts val="0"/>
                        </a:spcBef>
                        <a:spcAft>
                          <a:spcPts val="0"/>
                        </a:spcAft>
                        <a:buNone/>
                      </a:pPr>
                      <a:r>
                        <a:rPr lang="en" sz="1200" b="1"/>
                        <a:t>DURATION</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25075">
                <a:tc>
                  <a:txBody>
                    <a:bodyPr/>
                    <a:lstStyle/>
                    <a:p>
                      <a:pPr marL="0" marR="25400" lvl="0" indent="0" algn="r" rtl="0">
                        <a:lnSpc>
                          <a:spcPct val="115000"/>
                        </a:lnSpc>
                        <a:spcBef>
                          <a:spcPts val="0"/>
                        </a:spcBef>
                        <a:spcAft>
                          <a:spcPts val="0"/>
                        </a:spcAft>
                        <a:buNone/>
                      </a:pPr>
                      <a:r>
                        <a:rPr lang="en" b="1"/>
                        <a:t>1.</a:t>
                      </a:r>
                      <a:endParaRPr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63500" lvl="0" indent="0" algn="l" rtl="0">
                        <a:lnSpc>
                          <a:spcPct val="115000"/>
                        </a:lnSpc>
                        <a:spcBef>
                          <a:spcPts val="0"/>
                        </a:spcBef>
                        <a:spcAft>
                          <a:spcPts val="0"/>
                        </a:spcAft>
                        <a:buNone/>
                      </a:pPr>
                      <a:r>
                        <a:rPr lang="en" sz="1200" b="1"/>
                        <a:t>Call to Order</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6:30 p.m.</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50800" lvl="0" indent="0" algn="ctr" rtl="0">
                        <a:lnSpc>
                          <a:spcPct val="115000"/>
                        </a:lnSpc>
                        <a:spcBef>
                          <a:spcPts val="0"/>
                        </a:spcBef>
                        <a:spcAft>
                          <a:spcPts val="0"/>
                        </a:spcAft>
                        <a:buNone/>
                      </a:pPr>
                      <a:r>
                        <a:rPr lang="en" sz="1200" b="1"/>
                        <a:t> </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25075">
                <a:tc>
                  <a:txBody>
                    <a:bodyPr/>
                    <a:lstStyle/>
                    <a:p>
                      <a:pPr marL="0" marR="25400" lvl="0" indent="0" algn="r" rtl="0">
                        <a:lnSpc>
                          <a:spcPct val="115000"/>
                        </a:lnSpc>
                        <a:spcBef>
                          <a:spcPts val="0"/>
                        </a:spcBef>
                        <a:spcAft>
                          <a:spcPts val="0"/>
                        </a:spcAft>
                        <a:buNone/>
                      </a:pPr>
                      <a:r>
                        <a:rPr lang="en" b="1"/>
                        <a:t>2.</a:t>
                      </a:r>
                      <a:endParaRPr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63500" lvl="0" indent="0" algn="l" rtl="0">
                        <a:lnSpc>
                          <a:spcPct val="115000"/>
                        </a:lnSpc>
                        <a:spcBef>
                          <a:spcPts val="0"/>
                        </a:spcBef>
                        <a:spcAft>
                          <a:spcPts val="0"/>
                        </a:spcAft>
                        <a:buNone/>
                      </a:pPr>
                      <a:r>
                        <a:rPr lang="en" sz="1200" b="1"/>
                        <a:t>Public Comment</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6:30 p.m.</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50800" lvl="0" indent="0" algn="ctr" rtl="0">
                        <a:lnSpc>
                          <a:spcPct val="115000"/>
                        </a:lnSpc>
                        <a:spcBef>
                          <a:spcPts val="0"/>
                        </a:spcBef>
                        <a:spcAft>
                          <a:spcPts val="0"/>
                        </a:spcAft>
                        <a:buNone/>
                      </a:pPr>
                      <a:r>
                        <a:rPr lang="en" sz="1200" b="1"/>
                        <a:t>10 min</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94225">
                <a:tc>
                  <a:txBody>
                    <a:bodyPr/>
                    <a:lstStyle/>
                    <a:p>
                      <a:pPr marL="0" marR="25400" lvl="0" indent="0" algn="r" rtl="0">
                        <a:lnSpc>
                          <a:spcPct val="115000"/>
                        </a:lnSpc>
                        <a:spcBef>
                          <a:spcPts val="0"/>
                        </a:spcBef>
                        <a:spcAft>
                          <a:spcPts val="0"/>
                        </a:spcAft>
                        <a:buNone/>
                      </a:pPr>
                      <a:r>
                        <a:rPr lang="en" b="1"/>
                        <a:t>3.</a:t>
                      </a:r>
                      <a:endParaRPr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63500" lvl="0" indent="0" algn="l" rtl="0">
                        <a:lnSpc>
                          <a:spcPct val="115000"/>
                        </a:lnSpc>
                        <a:spcBef>
                          <a:spcPts val="0"/>
                        </a:spcBef>
                        <a:spcAft>
                          <a:spcPts val="0"/>
                        </a:spcAft>
                        <a:buNone/>
                      </a:pPr>
                      <a:r>
                        <a:rPr lang="en" sz="1200" b="1"/>
                        <a:t>Meeting Norms and Bylaws, District Advisory Committee Meeting Requirements</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6:40 p.m.</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50800" lvl="0" indent="0" algn="ctr" rtl="0">
                        <a:lnSpc>
                          <a:spcPct val="115000"/>
                        </a:lnSpc>
                        <a:spcBef>
                          <a:spcPts val="0"/>
                        </a:spcBef>
                        <a:spcAft>
                          <a:spcPts val="0"/>
                        </a:spcAft>
                        <a:buNone/>
                      </a:pPr>
                      <a:r>
                        <a:rPr lang="en" sz="1200" b="1"/>
                        <a:t>10 min</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80675">
                <a:tc>
                  <a:txBody>
                    <a:bodyPr/>
                    <a:lstStyle/>
                    <a:p>
                      <a:pPr marL="0" marR="25400" lvl="0" indent="0" algn="r" rtl="0">
                        <a:lnSpc>
                          <a:spcPct val="115000"/>
                        </a:lnSpc>
                        <a:spcBef>
                          <a:spcPts val="0"/>
                        </a:spcBef>
                        <a:spcAft>
                          <a:spcPts val="0"/>
                        </a:spcAft>
                        <a:buNone/>
                      </a:pPr>
                      <a:r>
                        <a:rPr lang="en" b="1"/>
                        <a:t>4.</a:t>
                      </a:r>
                      <a:endParaRPr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63500" lvl="0" indent="0" algn="l" rtl="0">
                        <a:lnSpc>
                          <a:spcPct val="115000"/>
                        </a:lnSpc>
                        <a:spcBef>
                          <a:spcPts val="0"/>
                        </a:spcBef>
                        <a:spcAft>
                          <a:spcPts val="0"/>
                        </a:spcAft>
                        <a:buNone/>
                      </a:pPr>
                      <a:r>
                        <a:rPr lang="en" sz="1200" b="1"/>
                        <a:t>Potential Future Items for Discussion, Meeting Dates/Times, Locations; Meeting Duration (start and end times; extending meeting times)</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6:50 p.m.</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50800" lvl="0" indent="0" algn="ctr" rtl="0">
                        <a:lnSpc>
                          <a:spcPct val="115000"/>
                        </a:lnSpc>
                        <a:spcBef>
                          <a:spcPts val="0"/>
                        </a:spcBef>
                        <a:spcAft>
                          <a:spcPts val="0"/>
                        </a:spcAft>
                        <a:buNone/>
                      </a:pPr>
                      <a:r>
                        <a:rPr lang="en" sz="1200" b="1"/>
                        <a:t>5 min</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568525">
                <a:tc>
                  <a:txBody>
                    <a:bodyPr/>
                    <a:lstStyle/>
                    <a:p>
                      <a:pPr marL="0" marR="25400" lvl="0" indent="0" algn="r" rtl="0">
                        <a:lnSpc>
                          <a:spcPct val="115000"/>
                        </a:lnSpc>
                        <a:spcBef>
                          <a:spcPts val="0"/>
                        </a:spcBef>
                        <a:spcAft>
                          <a:spcPts val="0"/>
                        </a:spcAft>
                        <a:buNone/>
                      </a:pPr>
                      <a:r>
                        <a:rPr lang="en" b="1"/>
                        <a:t>5.</a:t>
                      </a:r>
                      <a:endParaRPr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63500" lvl="0" indent="0" algn="l" rtl="0">
                        <a:lnSpc>
                          <a:spcPct val="115000"/>
                        </a:lnSpc>
                        <a:spcBef>
                          <a:spcPts val="0"/>
                        </a:spcBef>
                        <a:spcAft>
                          <a:spcPts val="0"/>
                        </a:spcAft>
                        <a:buNone/>
                      </a:pPr>
                      <a:r>
                        <a:rPr lang="en" sz="1200" b="1"/>
                        <a:t>Centering Equity in Austin ISD Bond Planning for Students, Workshop Part 3: Connecting the Long-Range Planning Process with the Bond Steering Committee Charge </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6:55 p.m.</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50800" lvl="0" indent="0" algn="ctr" rtl="0">
                        <a:lnSpc>
                          <a:spcPct val="115000"/>
                        </a:lnSpc>
                        <a:spcBef>
                          <a:spcPts val="0"/>
                        </a:spcBef>
                        <a:spcAft>
                          <a:spcPts val="0"/>
                        </a:spcAft>
                        <a:buNone/>
                      </a:pPr>
                      <a:r>
                        <a:rPr lang="en" sz="1200" b="1"/>
                        <a:t>95 min</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25075">
                <a:tc>
                  <a:txBody>
                    <a:bodyPr/>
                    <a:lstStyle/>
                    <a:p>
                      <a:pPr marL="0" marR="25400" lvl="0" indent="0" algn="r" rtl="0">
                        <a:lnSpc>
                          <a:spcPct val="115000"/>
                        </a:lnSpc>
                        <a:spcBef>
                          <a:spcPts val="0"/>
                        </a:spcBef>
                        <a:spcAft>
                          <a:spcPts val="0"/>
                        </a:spcAft>
                        <a:buNone/>
                      </a:pPr>
                      <a:r>
                        <a:rPr lang="en" b="1"/>
                        <a:t>6.</a:t>
                      </a:r>
                      <a:endParaRPr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63500" lvl="0" indent="0" algn="l" rtl="0">
                        <a:lnSpc>
                          <a:spcPct val="115000"/>
                        </a:lnSpc>
                        <a:spcBef>
                          <a:spcPts val="0"/>
                        </a:spcBef>
                        <a:spcAft>
                          <a:spcPts val="0"/>
                        </a:spcAft>
                        <a:buNone/>
                      </a:pPr>
                      <a:r>
                        <a:rPr lang="en" sz="1200" b="1"/>
                        <a:t>Adjourn*</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8:30 p.m.</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 </a:t>
                      </a:r>
                      <a:endParaRPr sz="1200" b="1" dirty="0"/>
                    </a:p>
                  </a:txBody>
                  <a:tcPr marL="68575" marR="68575" marT="91425" marB="914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249" name="Google Shape;249;g11cabce6cf8_0_494"/>
          <p:cNvSpPr txBox="1"/>
          <p:nvPr/>
        </p:nvSpPr>
        <p:spPr>
          <a:xfrm>
            <a:off x="245800" y="4008300"/>
            <a:ext cx="8625300" cy="1014300"/>
          </a:xfrm>
          <a:prstGeom prst="rect">
            <a:avLst/>
          </a:prstGeom>
          <a:noFill/>
          <a:ln>
            <a:noFill/>
          </a:ln>
        </p:spPr>
        <p:txBody>
          <a:bodyPr spcFirstLastPara="1" wrap="square" lIns="91425" tIns="91425" rIns="91425" bIns="91425" anchor="t" anchorCtr="0">
            <a:spAutoFit/>
          </a:bodyPr>
          <a:lstStyle/>
          <a:p>
            <a:pPr marL="177800" lvl="0" indent="0" algn="l" rtl="0">
              <a:lnSpc>
                <a:spcPct val="115000"/>
              </a:lnSpc>
              <a:spcBef>
                <a:spcPts val="1200"/>
              </a:spcBef>
              <a:spcAft>
                <a:spcPts val="0"/>
              </a:spcAft>
              <a:buClr>
                <a:schemeClr val="dk1"/>
              </a:buClr>
              <a:buSzPts val="1100"/>
              <a:buFont typeface="Arial"/>
              <a:buNone/>
            </a:pPr>
            <a:r>
              <a:rPr lang="en" sz="1300" i="1" dirty="0">
                <a:solidFill>
                  <a:schemeClr val="dk1"/>
                </a:solidFill>
              </a:rPr>
              <a:t>* The meeting will start at 6:30.  Other times are approximate.  The committee may opt to extend the meeting ending time past 8:30 p.m.</a:t>
            </a:r>
            <a:endParaRPr sz="1300" i="1" dirty="0">
              <a:solidFill>
                <a:schemeClr val="dk1"/>
              </a:solidFill>
            </a:endParaRPr>
          </a:p>
          <a:p>
            <a:pPr marL="0" lvl="0" indent="0" algn="l" rtl="0">
              <a:spcBef>
                <a:spcPts val="1200"/>
              </a:spcBef>
              <a:spcAft>
                <a:spcPts val="0"/>
              </a:spcAft>
              <a:buNone/>
            </a:pPr>
            <a:endParaRPr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1900</Words>
  <Application>Microsoft Macintosh PowerPoint</Application>
  <PresentationFormat>On-screen Show (16:9)</PresentationFormat>
  <Paragraphs>202</Paragraphs>
  <Slides>36</Slides>
  <Notes>36</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36</vt:i4>
      </vt:variant>
    </vt:vector>
  </HeadingPairs>
  <TitlesOfParts>
    <vt:vector size="47" baseType="lpstr">
      <vt:lpstr>Arial</vt:lpstr>
      <vt:lpstr>Raleway</vt:lpstr>
      <vt:lpstr>Open Sans</vt:lpstr>
      <vt:lpstr>Roboto</vt:lpstr>
      <vt:lpstr>Roboto Slab</vt:lpstr>
      <vt:lpstr>Open Sans Light</vt:lpstr>
      <vt:lpstr>Proxima Nova Semibold</vt:lpstr>
      <vt:lpstr>Lato</vt:lpstr>
      <vt:lpstr>Calibri</vt:lpstr>
      <vt:lpstr>Simple Light</vt:lpstr>
      <vt:lpstr>Streamline</vt:lpstr>
      <vt:lpstr>Bond Steering Committee / Comité Directivo del Bono Public Comment Registrations / Inscripció para presentar un comentario público</vt:lpstr>
      <vt:lpstr>Interpretation</vt:lpstr>
      <vt:lpstr>Bond Steering Committee / Comité Directivo del Bono Public Comment Registrations / Inscripció para presentar un comentario público</vt:lpstr>
      <vt:lpstr>Bond Steering Committee</vt:lpstr>
      <vt:lpstr>Meeting Materials Are Under Tab #7</vt:lpstr>
      <vt:lpstr>Call to Order</vt:lpstr>
      <vt:lpstr>Public Comment</vt:lpstr>
      <vt:lpstr>Agenda</vt:lpstr>
      <vt:lpstr>PowerPoint Presentation</vt:lpstr>
      <vt:lpstr>Meeting Norms and Bylaws, AISD Advisory Committees Meeting Requirements </vt:lpstr>
      <vt:lpstr>PowerPoint Presentation</vt:lpstr>
      <vt:lpstr>PowerPoint Presentation</vt:lpstr>
      <vt:lpstr>Potential Future Items for Discussion; Meeting Dates/Times;  Locations; Meeting Duration </vt:lpstr>
      <vt:lpstr>Future Meeting Dates </vt:lpstr>
      <vt:lpstr>Reminder: Office Hours </vt:lpstr>
      <vt:lpstr>Equity Workshop #3: Connecting the Long-Range Planning Process with the Bond Steering Committee Charge</vt:lpstr>
      <vt:lpstr>Welcome </vt:lpstr>
      <vt:lpstr>Centering Equity in Austin ISD Bond Planning for Students  Part 3: Connecting the LRP Process with the BSC Charge </vt:lpstr>
      <vt:lpstr>Roadmap for Today’s Session - 95 min</vt:lpstr>
      <vt:lpstr>Agreements </vt:lpstr>
      <vt:lpstr>Educational Equity </vt:lpstr>
      <vt:lpstr>PowerPoint Presentation</vt:lpstr>
      <vt:lpstr>What are your cultural norms?</vt:lpstr>
      <vt:lpstr>Courageous Conversations Compass</vt:lpstr>
      <vt:lpstr>May 25th Recap   </vt:lpstr>
      <vt:lpstr>May 25th Recap</vt:lpstr>
      <vt:lpstr>Unequal Opportunity Race</vt:lpstr>
      <vt:lpstr>Unequal Opportunity Race Questions</vt:lpstr>
      <vt:lpstr>Equity and Student Success</vt:lpstr>
      <vt:lpstr>Ladders of Opportunity Questions</vt:lpstr>
      <vt:lpstr>Reflection for Accountability</vt:lpstr>
      <vt:lpstr>Feedforward </vt:lpstr>
      <vt:lpstr>Optimistic Close</vt:lpstr>
      <vt:lpstr>Next Meeting Date</vt:lpstr>
      <vt:lpstr>Next Meeting</vt:lpstr>
      <vt:lpstr>Adjourn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Bond Steering Committee / Comité Directivo del Bono Public Comment Registrations / Inscripció para presentar un comentario público</dc:title>
  <dc:creator>Austin ISD</dc:creator>
  <cp:lastModifiedBy>Joan Williams</cp:lastModifiedBy>
  <cp:revision>13</cp:revision>
  <dcterms:modified xsi:type="dcterms:W3CDTF">2022-06-01T19:46:17Z</dcterms:modified>
</cp:coreProperties>
</file>